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omments/modernComment_100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DB92B4C-22B8-F995-19FB-D3B623050CC1}" name="Alhassane Dembélé" initials="AD" userId="e169225d75fd4aa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>
      <p:cViewPr varScale="1">
        <p:scale>
          <a:sx n="34" d="100"/>
          <a:sy n="34" d="100"/>
        </p:scale>
        <p:origin x="1229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microsoft.com/office/2018/10/relationships/authors" Target="author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B6FA3F3-4502-4BFA-B282-D54166F36E56}" authorId="{DDB92B4C-22B8-F995-19FB-D3B623050CC1}" created="2026-04-24T22:48:13.34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picMk id="23" creationId="{54AD963D-30D7-1781-B6DD-E538D6971B9B}"/>
    </ac:deMkLst>
    <p188:txBody>
      <a:bodyPr/>
      <a:lstStyle/>
      <a:p>
        <a:r>
          <a:rPr lang="fr-FR"/>
          <a:t>bonjour</a:t>
        </a:r>
      </a:p>
    </p188:txBody>
  </p188:cm>
  <p188:cm id="{DD9B082A-5D0F-4515-A4F2-5CD24D1FD62C}" authorId="{DDB92B4C-22B8-F995-19FB-D3B623050CC1}" created="2026-04-24T22:54:00.27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28" creationId="{0D980D19-B626-79E8-AEA2-A49CF3CFF7FA}"/>
    </ac:deMkLst>
    <p188:txBody>
      <a:bodyPr/>
      <a:lstStyle/>
      <a:p>
        <a:r>
          <a:rPr lang="fr-FR"/>
          <a:t>Année universitaire 2026-2027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4-24T22:54:05.359" authorId="{DDB92B4C-22B8-F995-19FB-D3B623050CC1}"/>
          </p223:rxn>
        </p223:reactions>
      </p:ext>
    </p188:extLst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5686" y="872743"/>
            <a:ext cx="2411476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2888" y="1631950"/>
            <a:ext cx="5831840" cy="6650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94526" y="9888422"/>
            <a:ext cx="2190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0_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4.xml"/><Relationship Id="rId3" Type="http://schemas.openxmlformats.org/officeDocument/2006/relationships/slide" Target="slide26.xml"/><Relationship Id="rId7" Type="http://schemas.openxmlformats.org/officeDocument/2006/relationships/slide" Target="slide73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0.xml"/><Relationship Id="rId11" Type="http://schemas.openxmlformats.org/officeDocument/2006/relationships/slide" Target="slide77.xml"/><Relationship Id="rId5" Type="http://schemas.openxmlformats.org/officeDocument/2006/relationships/slide" Target="slide45.xml"/><Relationship Id="rId10" Type="http://schemas.openxmlformats.org/officeDocument/2006/relationships/slide" Target="slide76.xml"/><Relationship Id="rId4" Type="http://schemas.openxmlformats.org/officeDocument/2006/relationships/slide" Target="slide32.xml"/><Relationship Id="rId9" Type="http://schemas.openxmlformats.org/officeDocument/2006/relationships/slide" Target="slide7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cofr.com/" TargetMode="Externa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24.xml"/><Relationship Id="rId3" Type="http://schemas.openxmlformats.org/officeDocument/2006/relationships/slide" Target="slide14.xml"/><Relationship Id="rId7" Type="http://schemas.openxmlformats.org/officeDocument/2006/relationships/slide" Target="slide18.xml"/><Relationship Id="rId12" Type="http://schemas.openxmlformats.org/officeDocument/2006/relationships/slide" Target="slide23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22.xml"/><Relationship Id="rId5" Type="http://schemas.openxmlformats.org/officeDocument/2006/relationships/slide" Target="slide16.xml"/><Relationship Id="rId10" Type="http://schemas.openxmlformats.org/officeDocument/2006/relationships/slide" Target="slide21.xml"/><Relationship Id="rId4" Type="http://schemas.openxmlformats.org/officeDocument/2006/relationships/slide" Target="slide15.xml"/><Relationship Id="rId9" Type="http://schemas.openxmlformats.org/officeDocument/2006/relationships/slide" Target="slide20.xml"/><Relationship Id="rId14" Type="http://schemas.openxmlformats.org/officeDocument/2006/relationships/slide" Target="slide2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40.xml"/><Relationship Id="rId18" Type="http://schemas.openxmlformats.org/officeDocument/2006/relationships/slide" Target="slide50.xml"/><Relationship Id="rId3" Type="http://schemas.openxmlformats.org/officeDocument/2006/relationships/slide" Target="slide28.xml"/><Relationship Id="rId7" Type="http://schemas.openxmlformats.org/officeDocument/2006/relationships/slide" Target="slide34.xml"/><Relationship Id="rId12" Type="http://schemas.openxmlformats.org/officeDocument/2006/relationships/slide" Target="slide39.xml"/><Relationship Id="rId17" Type="http://schemas.openxmlformats.org/officeDocument/2006/relationships/slide" Target="slide47.xml"/><Relationship Id="rId2" Type="http://schemas.openxmlformats.org/officeDocument/2006/relationships/slide" Target="slide27.xml"/><Relationship Id="rId16" Type="http://schemas.openxmlformats.org/officeDocument/2006/relationships/slide" Target="slide46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3.xml"/><Relationship Id="rId11" Type="http://schemas.openxmlformats.org/officeDocument/2006/relationships/slide" Target="slide38.xml"/><Relationship Id="rId5" Type="http://schemas.openxmlformats.org/officeDocument/2006/relationships/slide" Target="slide31.xml"/><Relationship Id="rId15" Type="http://schemas.openxmlformats.org/officeDocument/2006/relationships/slide" Target="slide45.xml"/><Relationship Id="rId10" Type="http://schemas.openxmlformats.org/officeDocument/2006/relationships/slide" Target="slide37.xml"/><Relationship Id="rId4" Type="http://schemas.openxmlformats.org/officeDocument/2006/relationships/slide" Target="slide30.xml"/><Relationship Id="rId9" Type="http://schemas.openxmlformats.org/officeDocument/2006/relationships/slide" Target="slide36.xml"/><Relationship Id="rId14" Type="http://schemas.openxmlformats.org/officeDocument/2006/relationships/slide" Target="slide4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slide" Target="slide63.xml"/><Relationship Id="rId18" Type="http://schemas.openxmlformats.org/officeDocument/2006/relationships/slide" Target="slide68.xml"/><Relationship Id="rId3" Type="http://schemas.openxmlformats.org/officeDocument/2006/relationships/slide" Target="slide52.xml"/><Relationship Id="rId7" Type="http://schemas.openxmlformats.org/officeDocument/2006/relationships/slide" Target="slide57.xml"/><Relationship Id="rId12" Type="http://schemas.openxmlformats.org/officeDocument/2006/relationships/slide" Target="slide62.xml"/><Relationship Id="rId17" Type="http://schemas.openxmlformats.org/officeDocument/2006/relationships/slide" Target="slide67.xml"/><Relationship Id="rId2" Type="http://schemas.openxmlformats.org/officeDocument/2006/relationships/slide" Target="slide51.xml"/><Relationship Id="rId16" Type="http://schemas.openxmlformats.org/officeDocument/2006/relationships/slide" Target="slide66.xml"/><Relationship Id="rId1" Type="http://schemas.openxmlformats.org/officeDocument/2006/relationships/slideLayout" Target="../slideLayouts/slideLayout5.xml"/><Relationship Id="rId6" Type="http://schemas.openxmlformats.org/officeDocument/2006/relationships/slide" Target="slide55.xml"/><Relationship Id="rId11" Type="http://schemas.openxmlformats.org/officeDocument/2006/relationships/slide" Target="slide61.xml"/><Relationship Id="rId5" Type="http://schemas.openxmlformats.org/officeDocument/2006/relationships/slide" Target="slide54.xml"/><Relationship Id="rId15" Type="http://schemas.openxmlformats.org/officeDocument/2006/relationships/slide" Target="slide65.xml"/><Relationship Id="rId10" Type="http://schemas.openxmlformats.org/officeDocument/2006/relationships/slide" Target="slide60.xml"/><Relationship Id="rId4" Type="http://schemas.openxmlformats.org/officeDocument/2006/relationships/slide" Target="slide53.xml"/><Relationship Id="rId9" Type="http://schemas.openxmlformats.org/officeDocument/2006/relationships/slide" Target="slide59.xml"/><Relationship Id="rId14" Type="http://schemas.openxmlformats.org/officeDocument/2006/relationships/slide" Target="slide6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9.xml"/><Relationship Id="rId13" Type="http://schemas.openxmlformats.org/officeDocument/2006/relationships/slide" Target="slide86.xml"/><Relationship Id="rId3" Type="http://schemas.openxmlformats.org/officeDocument/2006/relationships/slide" Target="slide70.xml"/><Relationship Id="rId7" Type="http://schemas.openxmlformats.org/officeDocument/2006/relationships/slide" Target="slide78.xml"/><Relationship Id="rId12" Type="http://schemas.openxmlformats.org/officeDocument/2006/relationships/slide" Target="slide85.xml"/><Relationship Id="rId2" Type="http://schemas.openxmlformats.org/officeDocument/2006/relationships/slide" Target="slide69.xml"/><Relationship Id="rId1" Type="http://schemas.openxmlformats.org/officeDocument/2006/relationships/slideLayout" Target="../slideLayouts/slideLayout5.xml"/><Relationship Id="rId6" Type="http://schemas.openxmlformats.org/officeDocument/2006/relationships/slide" Target="slide73.xml"/><Relationship Id="rId11" Type="http://schemas.openxmlformats.org/officeDocument/2006/relationships/slide" Target="slide83.xml"/><Relationship Id="rId5" Type="http://schemas.openxmlformats.org/officeDocument/2006/relationships/slide" Target="slide72.xml"/><Relationship Id="rId15" Type="http://schemas.openxmlformats.org/officeDocument/2006/relationships/slide" Target="slide92.xml"/><Relationship Id="rId10" Type="http://schemas.openxmlformats.org/officeDocument/2006/relationships/slide" Target="slide81.xml"/><Relationship Id="rId4" Type="http://schemas.openxmlformats.org/officeDocument/2006/relationships/slide" Target="slide71.xml"/><Relationship Id="rId9" Type="http://schemas.openxmlformats.org/officeDocument/2006/relationships/slide" Target="slide80.xml"/><Relationship Id="rId14" Type="http://schemas.openxmlformats.org/officeDocument/2006/relationships/slide" Target="slide8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Migration_(informatique)" TargetMode="External"/><Relationship Id="rId2" Type="http://schemas.openxmlformats.org/officeDocument/2006/relationships/hyperlink" Target="https://fr.wikipedia.org/wiki/Object-relational_mapping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hyperlink" Target="https://fr.wikipedia.org/wiki/Test_unitaire" TargetMode="External"/><Relationship Id="rId4" Type="http://schemas.openxmlformats.org/officeDocument/2006/relationships/hyperlink" Target="https://fr.wikipedia.org/wiki/Syst%C3%A8me_de_gestion_d%27exceptions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futura-sciences.com/sciences/definitions/physique-gnomon-14968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slide" Target="slide61.xml"/><Relationship Id="rId18" Type="http://schemas.openxmlformats.org/officeDocument/2006/relationships/slide" Target="slide67.xml"/><Relationship Id="rId26" Type="http://schemas.openxmlformats.org/officeDocument/2006/relationships/hyperlink" Target="file:///\\localhost\C:\Users\CBS\Desktop\memoir%20derniere%20version.docx%23_Toc53791872" TargetMode="External"/><Relationship Id="rId3" Type="http://schemas.openxmlformats.org/officeDocument/2006/relationships/slide" Target="slide17.xml"/><Relationship Id="rId21" Type="http://schemas.openxmlformats.org/officeDocument/2006/relationships/slide" Target="slide70.xml"/><Relationship Id="rId7" Type="http://schemas.openxmlformats.org/officeDocument/2006/relationships/slide" Target="slide28.xml"/><Relationship Id="rId12" Type="http://schemas.openxmlformats.org/officeDocument/2006/relationships/slide" Target="slide59.xml"/><Relationship Id="rId17" Type="http://schemas.openxmlformats.org/officeDocument/2006/relationships/slide" Target="slide65.xml"/><Relationship Id="rId25" Type="http://schemas.openxmlformats.org/officeDocument/2006/relationships/slide" Target="slide87.xml"/><Relationship Id="rId2" Type="http://schemas.openxmlformats.org/officeDocument/2006/relationships/slide" Target="slide16.xml"/><Relationship Id="rId16" Type="http://schemas.openxmlformats.org/officeDocument/2006/relationships/slide" Target="slide64.xml"/><Relationship Id="rId20" Type="http://schemas.openxmlformats.org/officeDocument/2006/relationships/slide" Target="slide69.xml"/><Relationship Id="rId29" Type="http://schemas.openxmlformats.org/officeDocument/2006/relationships/hyperlink" Target="file:///\\localhost\C:\Users\CBS\Desktop\memoir%20derniere%20version.docx%23_Toc53791875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11" Type="http://schemas.openxmlformats.org/officeDocument/2006/relationships/slide" Target="slide56.xml"/><Relationship Id="rId24" Type="http://schemas.openxmlformats.org/officeDocument/2006/relationships/slide" Target="slide86.xml"/><Relationship Id="rId5" Type="http://schemas.openxmlformats.org/officeDocument/2006/relationships/slide" Target="slide21.xml"/><Relationship Id="rId15" Type="http://schemas.openxmlformats.org/officeDocument/2006/relationships/slide" Target="slide63.xml"/><Relationship Id="rId23" Type="http://schemas.openxmlformats.org/officeDocument/2006/relationships/slide" Target="slide72.xml"/><Relationship Id="rId28" Type="http://schemas.openxmlformats.org/officeDocument/2006/relationships/hyperlink" Target="file:///\\localhost\C:\Users\CBS\Desktop\memoir%20derniere%20version.docx%23_Toc53791874" TargetMode="External"/><Relationship Id="rId10" Type="http://schemas.openxmlformats.org/officeDocument/2006/relationships/slide" Target="slide55.xml"/><Relationship Id="rId19" Type="http://schemas.openxmlformats.org/officeDocument/2006/relationships/slide" Target="slide68.xml"/><Relationship Id="rId4" Type="http://schemas.openxmlformats.org/officeDocument/2006/relationships/slide" Target="slide19.xml"/><Relationship Id="rId9" Type="http://schemas.openxmlformats.org/officeDocument/2006/relationships/slide" Target="slide42.xml"/><Relationship Id="rId14" Type="http://schemas.openxmlformats.org/officeDocument/2006/relationships/slide" Target="slide62.xml"/><Relationship Id="rId22" Type="http://schemas.openxmlformats.org/officeDocument/2006/relationships/slide" Target="slide71.xml"/><Relationship Id="rId27" Type="http://schemas.openxmlformats.org/officeDocument/2006/relationships/hyperlink" Target="file:///\\localhost\C:\Users\CBS\Desktop\memoir%20derniere%20version.docx%23_Toc53791873" TargetMode="External"/><Relationship Id="rId30" Type="http://schemas.openxmlformats.org/officeDocument/2006/relationships/slide" Target="slide9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hyperlink" Target="https://erp.ooreka.fr/comprendre/logiciel-erp" TargetMode="External"/><Relationship Id="rId13" Type="http://schemas.openxmlformats.org/officeDocument/2006/relationships/hyperlink" Target="https://www.chefdentreprise.com/" TargetMode="External"/><Relationship Id="rId18" Type="http://schemas.openxmlformats.org/officeDocument/2006/relationships/hyperlink" Target="http://www.journaldunet.com/" TargetMode="External"/><Relationship Id="rId3" Type="http://schemas.openxmlformats.org/officeDocument/2006/relationships/hyperlink" Target="https://www.planettogether.com/" TargetMode="External"/><Relationship Id="rId7" Type="http://schemas.openxmlformats.org/officeDocument/2006/relationships/hyperlink" Target="https://www.tophebergeur.com/hebergement/erp/" TargetMode="External"/><Relationship Id="rId12" Type="http://schemas.openxmlformats.org/officeDocument/2006/relationships/hyperlink" Target="https://erp.ooreka.fr/" TargetMode="External"/><Relationship Id="rId17" Type="http://schemas.openxmlformats.org/officeDocument/2006/relationships/hyperlink" Target="http://www.pure-illusion.com/" TargetMode="External"/><Relationship Id="rId2" Type="http://schemas.openxmlformats.org/officeDocument/2006/relationships/hyperlink" Target="http://blog.abiscorp.com/what-is-an-erp-system" TargetMode="External"/><Relationship Id="rId16" Type="http://schemas.openxmlformats.org/officeDocument/2006/relationships/hyperlink" Target="https://www.altova.com/fr/umodel/uml-diagrams#interaction_overview_diagram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electhub.com/enterprise-resource-planning/erp-advantages-and-disadvantages/" TargetMode="External"/><Relationship Id="rId11" Type="http://schemas.openxmlformats.org/officeDocument/2006/relationships/hyperlink" Target="https://progicielerp.wordpress.com/" TargetMode="External"/><Relationship Id="rId5" Type="http://schemas.openxmlformats.org/officeDocument/2006/relationships/hyperlink" Target="https://www.supinfo.com/articles/single/4237-caracteristiques-erp" TargetMode="External"/><Relationship Id="rId15" Type="http://schemas.openxmlformats.org/officeDocument/2006/relationships/hyperlink" Target="https://www.lafabriquedunet.fr/conseils/conception-site-web/arborescence-site-web/" TargetMode="External"/><Relationship Id="rId10" Type="http://schemas.openxmlformats.org/officeDocument/2006/relationships/hyperlink" Target="https://blog.topsolid.fr/" TargetMode="External"/><Relationship Id="rId4" Type="http://schemas.openxmlformats.org/officeDocument/2006/relationships/hyperlink" Target="https://www.divalto.com/definition-logiciel-erp" TargetMode="External"/><Relationship Id="rId9" Type="http://schemas.openxmlformats.org/officeDocument/2006/relationships/hyperlink" Target="https://www.akuiteo.com/" TargetMode="External"/><Relationship Id="rId14" Type="http://schemas.openxmlformats.org/officeDocument/2006/relationships/hyperlink" Target="https://www.ebrandigital.com/developpement-site-web-le-guide/" TargetMode="Externa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hyperlink" Target="https://reinvently.com/blog/fundamentals-web-application-architecture/" TargetMode="External"/><Relationship Id="rId3" Type="http://schemas.openxmlformats.org/officeDocument/2006/relationships/hyperlink" Target="https://fablain.developpez.com/tutoriel/presenterp/" TargetMode="External"/><Relationship Id="rId7" Type="http://schemas.openxmlformats.org/officeDocument/2006/relationships/hyperlink" Target="https://www.pulsar-agency.com/creation-site-internet/pourquoi-creer-un-site-internet/les-types-de-sites-web" TargetMode="External"/><Relationship Id="rId2" Type="http://schemas.openxmlformats.org/officeDocument/2006/relationships/hyperlink" Target="http://www.journaldunet.com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disenowebakus.net/en/web-evolution" TargetMode="External"/><Relationship Id="rId11" Type="http://schemas.openxmlformats.org/officeDocument/2006/relationships/hyperlink" Target="http://www.odoo.com/fr_FR/page/about-us" TargetMode="External"/><Relationship Id="rId5" Type="http://schemas.openxmlformats.org/officeDocument/2006/relationships/hyperlink" Target="https://www.softwaresuggest.com/blog/difference-between-sap-and-oracle-erp/" TargetMode="External"/><Relationship Id="rId10" Type="http://schemas.openxmlformats.org/officeDocument/2006/relationships/hyperlink" Target="http://projet.eu.org/pedago/sin/term/3-UML.pdf" TargetMode="External"/><Relationship Id="rId4" Type="http://schemas.openxmlformats.org/officeDocument/2006/relationships/hyperlink" Target="https://www.choisirmonerp.com/erp/criteres-de-selection-d-un-erp" TargetMode="External"/><Relationship Id="rId9" Type="http://schemas.openxmlformats.org/officeDocument/2006/relationships/hyperlink" Target="https://lanars.com/blog/top-web-development-trend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60" y="10133965"/>
            <a:ext cx="7315200" cy="39052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47700" y="4484687"/>
            <a:ext cx="6222365" cy="1493520"/>
            <a:chOff x="647700" y="4484687"/>
            <a:chExt cx="6222365" cy="1493520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7700" y="4559807"/>
              <a:ext cx="6145530" cy="141808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0250" y="4489449"/>
              <a:ext cx="6134735" cy="1408430"/>
            </a:xfrm>
            <a:custGeom>
              <a:avLst/>
              <a:gdLst/>
              <a:ahLst/>
              <a:cxnLst/>
              <a:rect l="l" t="t" r="r" b="b"/>
              <a:pathLst>
                <a:path w="6134734" h="1408429">
                  <a:moveTo>
                    <a:pt x="5900039" y="0"/>
                  </a:moveTo>
                  <a:lnTo>
                    <a:pt x="234746" y="0"/>
                  </a:lnTo>
                  <a:lnTo>
                    <a:pt x="229977" y="47276"/>
                  </a:lnTo>
                  <a:lnTo>
                    <a:pt x="216298" y="91320"/>
                  </a:lnTo>
                  <a:lnTo>
                    <a:pt x="194654" y="131186"/>
                  </a:lnTo>
                  <a:lnTo>
                    <a:pt x="165988" y="165925"/>
                  </a:lnTo>
                  <a:lnTo>
                    <a:pt x="131246" y="194592"/>
                  </a:lnTo>
                  <a:lnTo>
                    <a:pt x="91371" y="216241"/>
                  </a:lnTo>
                  <a:lnTo>
                    <a:pt x="47308" y="229924"/>
                  </a:lnTo>
                  <a:lnTo>
                    <a:pt x="0" y="234696"/>
                  </a:lnTo>
                  <a:lnTo>
                    <a:pt x="0" y="1173607"/>
                  </a:lnTo>
                  <a:lnTo>
                    <a:pt x="47308" y="1178378"/>
                  </a:lnTo>
                  <a:lnTo>
                    <a:pt x="91371" y="1192063"/>
                  </a:lnTo>
                  <a:lnTo>
                    <a:pt x="131246" y="1213716"/>
                  </a:lnTo>
                  <a:lnTo>
                    <a:pt x="165988" y="1242393"/>
                  </a:lnTo>
                  <a:lnTo>
                    <a:pt x="194654" y="1277147"/>
                  </a:lnTo>
                  <a:lnTo>
                    <a:pt x="216298" y="1317035"/>
                  </a:lnTo>
                  <a:lnTo>
                    <a:pt x="229977" y="1361111"/>
                  </a:lnTo>
                  <a:lnTo>
                    <a:pt x="234746" y="1408430"/>
                  </a:lnTo>
                  <a:lnTo>
                    <a:pt x="5900039" y="1408430"/>
                  </a:lnTo>
                  <a:lnTo>
                    <a:pt x="5904805" y="1361111"/>
                  </a:lnTo>
                  <a:lnTo>
                    <a:pt x="5918475" y="1317035"/>
                  </a:lnTo>
                  <a:lnTo>
                    <a:pt x="5940108" y="1277147"/>
                  </a:lnTo>
                  <a:lnTo>
                    <a:pt x="5968761" y="1242393"/>
                  </a:lnTo>
                  <a:lnTo>
                    <a:pt x="6003493" y="1213716"/>
                  </a:lnTo>
                  <a:lnTo>
                    <a:pt x="6043360" y="1192063"/>
                  </a:lnTo>
                  <a:lnTo>
                    <a:pt x="6087421" y="1178378"/>
                  </a:lnTo>
                  <a:lnTo>
                    <a:pt x="6134734" y="1173607"/>
                  </a:lnTo>
                  <a:lnTo>
                    <a:pt x="6134734" y="234696"/>
                  </a:lnTo>
                  <a:lnTo>
                    <a:pt x="6087421" y="229924"/>
                  </a:lnTo>
                  <a:lnTo>
                    <a:pt x="6043360" y="216241"/>
                  </a:lnTo>
                  <a:lnTo>
                    <a:pt x="6003493" y="194592"/>
                  </a:lnTo>
                  <a:lnTo>
                    <a:pt x="5968761" y="165925"/>
                  </a:lnTo>
                  <a:lnTo>
                    <a:pt x="5940108" y="131186"/>
                  </a:lnTo>
                  <a:lnTo>
                    <a:pt x="5918475" y="91320"/>
                  </a:lnTo>
                  <a:lnTo>
                    <a:pt x="5904805" y="47276"/>
                  </a:lnTo>
                  <a:lnTo>
                    <a:pt x="59000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0250" y="4489449"/>
              <a:ext cx="6134735" cy="1408430"/>
            </a:xfrm>
            <a:custGeom>
              <a:avLst/>
              <a:gdLst/>
              <a:ahLst/>
              <a:cxnLst/>
              <a:rect l="l" t="t" r="r" b="b"/>
              <a:pathLst>
                <a:path w="6134734" h="1408429">
                  <a:moveTo>
                    <a:pt x="0" y="234696"/>
                  </a:moveTo>
                  <a:lnTo>
                    <a:pt x="47308" y="229924"/>
                  </a:lnTo>
                  <a:lnTo>
                    <a:pt x="91371" y="216241"/>
                  </a:lnTo>
                  <a:lnTo>
                    <a:pt x="131246" y="194592"/>
                  </a:lnTo>
                  <a:lnTo>
                    <a:pt x="165988" y="165925"/>
                  </a:lnTo>
                  <a:lnTo>
                    <a:pt x="194654" y="131186"/>
                  </a:lnTo>
                  <a:lnTo>
                    <a:pt x="216298" y="91320"/>
                  </a:lnTo>
                  <a:lnTo>
                    <a:pt x="229977" y="47276"/>
                  </a:lnTo>
                  <a:lnTo>
                    <a:pt x="234746" y="0"/>
                  </a:lnTo>
                  <a:lnTo>
                    <a:pt x="5900039" y="0"/>
                  </a:lnTo>
                  <a:lnTo>
                    <a:pt x="5904805" y="47276"/>
                  </a:lnTo>
                  <a:lnTo>
                    <a:pt x="5918475" y="91320"/>
                  </a:lnTo>
                  <a:lnTo>
                    <a:pt x="5940108" y="131186"/>
                  </a:lnTo>
                  <a:lnTo>
                    <a:pt x="5968761" y="165925"/>
                  </a:lnTo>
                  <a:lnTo>
                    <a:pt x="6003493" y="194592"/>
                  </a:lnTo>
                  <a:lnTo>
                    <a:pt x="6043360" y="216241"/>
                  </a:lnTo>
                  <a:lnTo>
                    <a:pt x="6087421" y="229924"/>
                  </a:lnTo>
                  <a:lnTo>
                    <a:pt x="6134734" y="234696"/>
                  </a:lnTo>
                  <a:lnTo>
                    <a:pt x="6134734" y="1173607"/>
                  </a:lnTo>
                  <a:lnTo>
                    <a:pt x="6087421" y="1178378"/>
                  </a:lnTo>
                  <a:lnTo>
                    <a:pt x="6043360" y="1192063"/>
                  </a:lnTo>
                  <a:lnTo>
                    <a:pt x="6003493" y="1213716"/>
                  </a:lnTo>
                  <a:lnTo>
                    <a:pt x="5968761" y="1242393"/>
                  </a:lnTo>
                  <a:lnTo>
                    <a:pt x="5940108" y="1277147"/>
                  </a:lnTo>
                  <a:lnTo>
                    <a:pt x="5918475" y="1317035"/>
                  </a:lnTo>
                  <a:lnTo>
                    <a:pt x="5904805" y="1361111"/>
                  </a:lnTo>
                  <a:lnTo>
                    <a:pt x="5900039" y="1408430"/>
                  </a:lnTo>
                  <a:lnTo>
                    <a:pt x="234746" y="1408430"/>
                  </a:lnTo>
                  <a:lnTo>
                    <a:pt x="229977" y="1361111"/>
                  </a:lnTo>
                  <a:lnTo>
                    <a:pt x="216298" y="1317035"/>
                  </a:lnTo>
                  <a:lnTo>
                    <a:pt x="194654" y="1277147"/>
                  </a:lnTo>
                  <a:lnTo>
                    <a:pt x="165988" y="1242393"/>
                  </a:lnTo>
                  <a:lnTo>
                    <a:pt x="131246" y="1213716"/>
                  </a:lnTo>
                  <a:lnTo>
                    <a:pt x="91371" y="1192063"/>
                  </a:lnTo>
                  <a:lnTo>
                    <a:pt x="47308" y="1178378"/>
                  </a:lnTo>
                  <a:lnTo>
                    <a:pt x="0" y="1173607"/>
                  </a:lnTo>
                  <a:lnTo>
                    <a:pt x="0" y="23469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30250" y="868933"/>
            <a:ext cx="5658807" cy="788293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algn="ctr">
              <a:lnSpc>
                <a:spcPct val="103200"/>
              </a:lnSpc>
              <a:spcBef>
                <a:spcPts val="35"/>
              </a:spcBef>
            </a:pPr>
            <a:r>
              <a:rPr lang="fr-FR" sz="2000" b="1" spc="-10" dirty="0">
                <a:latin typeface="Times New Roman"/>
                <a:cs typeface="Times New Roman"/>
              </a:rPr>
              <a:t>République Algérienne Démocratique</a:t>
            </a:r>
            <a:r>
              <a:rPr lang="fr-FR" sz="2000" b="1" spc="-5" dirty="0">
                <a:latin typeface="Times New Roman"/>
                <a:cs typeface="Times New Roman"/>
              </a:rPr>
              <a:t> </a:t>
            </a:r>
            <a:r>
              <a:rPr lang="fr-FR" sz="2000" b="1" dirty="0">
                <a:latin typeface="Times New Roman"/>
                <a:cs typeface="Times New Roman"/>
              </a:rPr>
              <a:t>et</a:t>
            </a:r>
            <a:r>
              <a:rPr lang="fr-FR" sz="2000" b="1" spc="-5" dirty="0">
                <a:latin typeface="Times New Roman"/>
                <a:cs typeface="Times New Roman"/>
              </a:rPr>
              <a:t> </a:t>
            </a:r>
            <a:r>
              <a:rPr lang="fr-FR" sz="2000" b="1" spc="-10" dirty="0">
                <a:latin typeface="Times New Roman"/>
                <a:cs typeface="Times New Roman"/>
              </a:rPr>
              <a:t>Populaire</a:t>
            </a:r>
            <a:endParaRPr lang="fr-FR" sz="2000" b="1" dirty="0">
              <a:latin typeface="Times New Roman"/>
              <a:cs typeface="Times New Roman"/>
            </a:endParaRPr>
          </a:p>
          <a:p>
            <a:pPr>
              <a:spcBef>
                <a:spcPts val="210"/>
              </a:spcBef>
            </a:pPr>
            <a:r>
              <a:rPr lang="fr-FR" sz="1300" dirty="0"/>
              <a:t>       Ministère de l’enseignement supérieur et de la recherche scientifique </a:t>
            </a:r>
          </a:p>
          <a:p>
            <a:pPr>
              <a:spcBef>
                <a:spcPts val="210"/>
              </a:spcBef>
            </a:pPr>
            <a:r>
              <a:rPr lang="fr-FR" sz="1400" dirty="0"/>
              <a:t>                       Centre Universitaire </a:t>
            </a:r>
            <a:r>
              <a:rPr lang="fr-FR" sz="1400" dirty="0" err="1"/>
              <a:t>Salhi</a:t>
            </a:r>
            <a:r>
              <a:rPr lang="fr-FR" sz="1400" dirty="0"/>
              <a:t> Ahmed de </a:t>
            </a:r>
            <a:r>
              <a:rPr lang="fr-FR" sz="1400" dirty="0" err="1"/>
              <a:t>Naâma</a:t>
            </a:r>
            <a:endParaRPr lang="fr-FR" sz="1400" dirty="0"/>
          </a:p>
        </p:txBody>
      </p:sp>
      <p:sp>
        <p:nvSpPr>
          <p:cNvPr id="8" name="object 8"/>
          <p:cNvSpPr txBox="1"/>
          <p:nvPr/>
        </p:nvSpPr>
        <p:spPr>
          <a:xfrm>
            <a:off x="2112010" y="2476245"/>
            <a:ext cx="333756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i="1" dirty="0">
                <a:latin typeface="Times New Roman"/>
                <a:cs typeface="Times New Roman"/>
              </a:rPr>
              <a:t>Mémoire</a:t>
            </a:r>
            <a:r>
              <a:rPr sz="2600" b="1" i="1" spc="-30" dirty="0">
                <a:latin typeface="Times New Roman"/>
                <a:cs typeface="Times New Roman"/>
              </a:rPr>
              <a:t> </a:t>
            </a:r>
            <a:r>
              <a:rPr sz="2600" b="1" i="1" dirty="0">
                <a:latin typeface="Times New Roman"/>
                <a:cs typeface="Times New Roman"/>
              </a:rPr>
              <a:t>de</a:t>
            </a:r>
            <a:r>
              <a:rPr sz="2600" b="1" i="1" spc="-15" dirty="0">
                <a:latin typeface="Times New Roman"/>
                <a:cs typeface="Times New Roman"/>
              </a:rPr>
              <a:t> </a:t>
            </a:r>
            <a:r>
              <a:rPr sz="2600" b="1" i="1" dirty="0">
                <a:latin typeface="Times New Roman"/>
                <a:cs typeface="Times New Roman"/>
              </a:rPr>
              <a:t>fin</a:t>
            </a:r>
            <a:r>
              <a:rPr sz="2600" b="1" i="1" spc="-20" dirty="0">
                <a:latin typeface="Times New Roman"/>
                <a:cs typeface="Times New Roman"/>
              </a:rPr>
              <a:t> </a:t>
            </a:r>
            <a:r>
              <a:rPr sz="2600" b="1" i="1" spc="-10" dirty="0">
                <a:latin typeface="Times New Roman"/>
                <a:cs typeface="Times New Roman"/>
              </a:rPr>
              <a:t>d’études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51000" y="3216909"/>
            <a:ext cx="5057140" cy="260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ts val="1645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En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vue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de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l’obtention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du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diplôme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de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lang="fr-FR" sz="1400" i="1" spc="-10" dirty="0">
                <a:latin typeface="Times New Roman"/>
                <a:cs typeface="Times New Roman"/>
              </a:rPr>
              <a:t>licence informatique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ts val="1614"/>
              </a:lnSpc>
            </a:pPr>
            <a:r>
              <a:rPr sz="1400" b="1" i="1" dirty="0">
                <a:latin typeface="Times New Roman"/>
                <a:cs typeface="Times New Roman"/>
              </a:rPr>
              <a:t>Domaine</a:t>
            </a:r>
            <a:r>
              <a:rPr sz="1400" b="1" i="1" spc="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:</a:t>
            </a:r>
            <a:r>
              <a:rPr sz="1400" b="1" i="1" spc="-1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Mathématiques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et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Informatique.</a:t>
            </a:r>
            <a:endParaRPr sz="1400" dirty="0">
              <a:latin typeface="Times New Roman"/>
              <a:cs typeface="Times New Roman"/>
            </a:endParaRPr>
          </a:p>
          <a:p>
            <a:pPr marL="635" algn="ctr">
              <a:lnSpc>
                <a:spcPts val="1614"/>
              </a:lnSpc>
            </a:pPr>
            <a:r>
              <a:rPr sz="1400" b="1" i="1" dirty="0">
                <a:latin typeface="Times New Roman"/>
                <a:cs typeface="Times New Roman"/>
              </a:rPr>
              <a:t>Filière</a:t>
            </a:r>
            <a:r>
              <a:rPr sz="1400" b="1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: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Informatique.</a:t>
            </a:r>
            <a:endParaRPr sz="1400" dirty="0">
              <a:latin typeface="Times New Roman"/>
              <a:cs typeface="Times New Roman"/>
            </a:endParaRPr>
          </a:p>
          <a:p>
            <a:pPr marL="1270" algn="ctr">
              <a:lnSpc>
                <a:spcPts val="1525"/>
              </a:lnSpc>
            </a:pPr>
            <a:r>
              <a:rPr sz="1300" b="1" i="1" dirty="0">
                <a:latin typeface="Times New Roman"/>
                <a:cs typeface="Times New Roman"/>
              </a:rPr>
              <a:t>Spécialité</a:t>
            </a:r>
            <a:r>
              <a:rPr sz="1300" b="1" i="1" spc="-55" dirty="0">
                <a:latin typeface="Times New Roman"/>
                <a:cs typeface="Times New Roman"/>
              </a:rPr>
              <a:t> </a:t>
            </a:r>
            <a:r>
              <a:rPr sz="1300" b="1" i="1" dirty="0">
                <a:latin typeface="Times New Roman"/>
                <a:cs typeface="Times New Roman"/>
              </a:rPr>
              <a:t>:</a:t>
            </a:r>
            <a:r>
              <a:rPr sz="1300" b="1" i="1" spc="-25" dirty="0">
                <a:latin typeface="Times New Roman"/>
                <a:cs typeface="Times New Roman"/>
              </a:rPr>
              <a:t> </a:t>
            </a:r>
            <a:r>
              <a:rPr sz="1300" i="1" dirty="0">
                <a:latin typeface="Times New Roman"/>
                <a:cs typeface="Times New Roman"/>
              </a:rPr>
              <a:t>Systèmes</a:t>
            </a:r>
            <a:r>
              <a:rPr sz="1300" i="1" spc="-30" dirty="0">
                <a:latin typeface="Times New Roman"/>
                <a:cs typeface="Times New Roman"/>
              </a:rPr>
              <a:t> </a:t>
            </a:r>
            <a:r>
              <a:rPr sz="1300" i="1" spc="-10" dirty="0">
                <a:latin typeface="Times New Roman"/>
                <a:cs typeface="Times New Roman"/>
              </a:rPr>
              <a:t>Informatiques</a:t>
            </a:r>
            <a:r>
              <a:rPr sz="1300" b="1" i="1" spc="-10" dirty="0">
                <a:latin typeface="Times New Roman"/>
                <a:cs typeface="Times New Roman"/>
              </a:rPr>
              <a:t>.</a:t>
            </a:r>
            <a:endParaRPr sz="1300" dirty="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  <a:spcBef>
                <a:spcPts val="835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Thème</a:t>
            </a:r>
            <a:endParaRPr sz="18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ts val="344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Développement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d’un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ERP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pour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une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entreprise commerciale.</a:t>
            </a:r>
            <a:endParaRPr sz="2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1565"/>
              </a:spcBef>
            </a:pPr>
            <a:r>
              <a:rPr sz="2000" b="1" dirty="0">
                <a:latin typeface="Times New Roman"/>
                <a:cs typeface="Times New Roman"/>
              </a:rPr>
              <a:t>Partie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: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Cœur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du</a:t>
            </a:r>
            <a:r>
              <a:rPr sz="2000" b="1" spc="-10" dirty="0">
                <a:latin typeface="Times New Roman"/>
                <a:cs typeface="Times New Roman"/>
              </a:rPr>
              <a:t> système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4788" y="6535901"/>
            <a:ext cx="4275455" cy="2958117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625"/>
              </a:spcBef>
            </a:pPr>
            <a:r>
              <a:rPr sz="1400" b="1" dirty="0">
                <a:latin typeface="Times New Roman"/>
                <a:cs typeface="Times New Roman"/>
              </a:rPr>
              <a:t>Présenté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par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:</a:t>
            </a:r>
            <a:endParaRPr sz="1400" dirty="0">
              <a:latin typeface="Times New Roman"/>
              <a:cs typeface="Times New Roman"/>
            </a:endParaRPr>
          </a:p>
          <a:p>
            <a:pPr marL="76200" marR="2120900">
              <a:lnSpc>
                <a:spcPct val="131400"/>
              </a:lnSpc>
            </a:pPr>
            <a:r>
              <a:rPr sz="1400" dirty="0">
                <a:latin typeface="Times New Roman"/>
                <a:cs typeface="Times New Roman"/>
              </a:rPr>
              <a:t>M</a:t>
            </a:r>
            <a:r>
              <a:rPr lang="fr-FR" sz="1350" baseline="30864" dirty="0" err="1">
                <a:latin typeface="Times New Roman"/>
                <a:cs typeface="Times New Roman"/>
              </a:rPr>
              <a:t>lle</a:t>
            </a:r>
            <a:r>
              <a:rPr sz="1350" spc="120" baseline="3086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lang="fr-FR" sz="1400" spc="-25" dirty="0">
                <a:latin typeface="Times New Roman"/>
                <a:cs typeface="Times New Roman"/>
              </a:rPr>
              <a:t>DEMBELE Alhassane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</a:t>
            </a:r>
            <a:r>
              <a:rPr sz="1350" baseline="30864" dirty="0">
                <a:latin typeface="Times New Roman"/>
                <a:cs typeface="Times New Roman"/>
              </a:rPr>
              <a:t>lle</a:t>
            </a:r>
            <a:r>
              <a:rPr sz="1350" spc="127" baseline="3086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lang="fr-FR" sz="1400" spc="-25" dirty="0">
                <a:latin typeface="Times New Roman"/>
                <a:cs typeface="Times New Roman"/>
              </a:rPr>
              <a:t>SAID Abdelghani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r>
              <a:rPr lang="fr-FR" sz="1400" b="1" spc="-25" dirty="0">
                <a:latin typeface="Times New Roman"/>
                <a:cs typeface="Times New Roman"/>
              </a:rPr>
              <a:t>Encadrée par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:</a:t>
            </a:r>
            <a:endParaRPr lang="fr-FR" sz="1400" b="1" spc="-50" dirty="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r>
              <a:rPr lang="fr-FR" sz="1400" b="1" spc="-50" dirty="0">
                <a:latin typeface="Times New Roman"/>
                <a:cs typeface="Times New Roman"/>
              </a:rPr>
              <a:t>     </a:t>
            </a:r>
          </a:p>
          <a:p>
            <a:pPr marL="76200">
              <a:spcBef>
                <a:spcPts val="5"/>
              </a:spcBef>
            </a:pPr>
            <a:r>
              <a:rPr lang="fr-FR" sz="1200" b="1" spc="-50" dirty="0">
                <a:latin typeface="Times New Roman"/>
                <a:cs typeface="Times New Roman"/>
              </a:rPr>
              <a:t>           </a:t>
            </a:r>
            <a:r>
              <a:rPr lang="fr-FR" sz="1400" dirty="0"/>
              <a:t>D</a:t>
            </a:r>
            <a:r>
              <a:rPr lang="fr-FR" sz="1400" baseline="30000" dirty="0"/>
              <a:t>r </a:t>
            </a:r>
            <a:r>
              <a:rPr lang="fr-FR" sz="1400" dirty="0"/>
              <a:t> BENAISSA </a:t>
            </a:r>
            <a:r>
              <a:rPr lang="fr-FR" sz="1400" dirty="0" err="1"/>
              <a:t>Bedr</a:t>
            </a:r>
            <a:r>
              <a:rPr lang="fr-FR" sz="1400" dirty="0"/>
              <a:t>-Eddine</a:t>
            </a: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659889">
              <a:lnSpc>
                <a:spcPct val="100000"/>
              </a:lnSpc>
            </a:pPr>
            <a:r>
              <a:rPr sz="1300" b="1" spc="-10" dirty="0">
                <a:latin typeface="Times New Roman"/>
                <a:cs typeface="Times New Roman"/>
              </a:rPr>
              <a:t>.</a:t>
            </a:r>
            <a:endParaRPr sz="1300" dirty="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2884" y="198119"/>
            <a:ext cx="7114540" cy="3524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F7180C0-D9F2-6095-4F9E-956F6D33C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43" y="2183003"/>
            <a:ext cx="85725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04B3977D-BC14-19A1-06EB-074D5F61F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998" y="2171918"/>
            <a:ext cx="85725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7F6054F0-DC89-CBF3-A9E6-C37F67A9C34F}"/>
              </a:ext>
            </a:extLst>
          </p:cNvPr>
          <p:cNvSpPr/>
          <p:nvPr/>
        </p:nvSpPr>
        <p:spPr>
          <a:xfrm>
            <a:off x="2711450" y="8928100"/>
            <a:ext cx="2388793" cy="8375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Année Universitaire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2026-2027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9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6647" y="1174750"/>
            <a:ext cx="22879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Liste</a:t>
            </a:r>
            <a:r>
              <a:rPr spc="-55" dirty="0"/>
              <a:t> </a:t>
            </a:r>
            <a:r>
              <a:rPr dirty="0"/>
              <a:t>des</a:t>
            </a:r>
            <a:r>
              <a:rPr spc="-45" dirty="0"/>
              <a:t> </a:t>
            </a:r>
            <a:r>
              <a:rPr spc="-10" dirty="0"/>
              <a:t>tableaux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8288" y="2172970"/>
            <a:ext cx="5781040" cy="36379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60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  <a:hlinkClick r:id="rId2" action="ppaction://hlinksldjump"/>
              </a:rPr>
              <a:t>Tableau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1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: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tableau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des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2" action="ppaction://hlinksldjump"/>
              </a:rPr>
              <a:t>avantages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et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des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inconvénients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des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types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de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déploiement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des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ERP</a:t>
            </a:r>
            <a:r>
              <a:rPr sz="1200" spc="3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23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Tableau</a:t>
            </a:r>
            <a:r>
              <a:rPr sz="1200" spc="-4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2</a:t>
            </a:r>
            <a:r>
              <a:rPr sz="1200" spc="-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:</a:t>
            </a:r>
            <a:r>
              <a:rPr sz="1200" spc="-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tableau</a:t>
            </a:r>
            <a:r>
              <a:rPr sz="1200" spc="-1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des</a:t>
            </a:r>
            <a:r>
              <a:rPr sz="1200" spc="-10" dirty="0">
                <a:latin typeface="Calibri"/>
                <a:cs typeface="Calibri"/>
                <a:hlinkClick r:id="rId3" action="ppaction://hlinksldjump"/>
              </a:rPr>
              <a:t> avantages</a:t>
            </a:r>
            <a:r>
              <a:rPr sz="1200" spc="-1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et des</a:t>
            </a:r>
            <a:r>
              <a:rPr sz="1200" spc="-1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Inconvénients des</a:t>
            </a:r>
            <a:r>
              <a:rPr sz="1200" spc="-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types</a:t>
            </a:r>
            <a:r>
              <a:rPr sz="1200" spc="-1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des</a:t>
            </a:r>
            <a:r>
              <a:rPr sz="1200" spc="-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3" action="ppaction://hlinksldjump"/>
              </a:rPr>
              <a:t>ERP...........................</a:t>
            </a:r>
            <a:r>
              <a:rPr sz="1200" spc="-5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3" action="ppaction://hlinksldjump"/>
              </a:rPr>
              <a:t>25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Tableau</a:t>
            </a:r>
            <a:r>
              <a:rPr sz="1200" spc="6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3</a:t>
            </a:r>
            <a:r>
              <a:rPr sz="1200" spc="6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:</a:t>
            </a:r>
            <a:r>
              <a:rPr sz="1200" spc="7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SAP</a:t>
            </a:r>
            <a:r>
              <a:rPr sz="1200" spc="8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vs</a:t>
            </a:r>
            <a:r>
              <a:rPr sz="1200" spc="6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ORACLE</a:t>
            </a:r>
            <a:r>
              <a:rPr sz="1200" spc="-12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.......................................................................................................</a:t>
            </a:r>
            <a:r>
              <a:rPr sz="1200" spc="-4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31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2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  <a:hlinkClick r:id="rId5" action="ppaction://hlinksldjump"/>
              </a:rPr>
              <a:t>Tableau</a:t>
            </a:r>
            <a:r>
              <a:rPr sz="1200" spc="-7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4</a:t>
            </a:r>
            <a:r>
              <a:rPr sz="1200" spc="-7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:</a:t>
            </a:r>
            <a:r>
              <a:rPr sz="1200" spc="-3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tableau</a:t>
            </a:r>
            <a:r>
              <a:rPr sz="1200" spc="-1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comparatif</a:t>
            </a:r>
            <a:r>
              <a:rPr sz="1200" spc="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entre le</a:t>
            </a:r>
            <a:r>
              <a:rPr sz="1200" spc="-1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développeur et le concepteur</a:t>
            </a:r>
            <a:r>
              <a:rPr sz="1200" spc="-1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45" dirty="0">
                <a:latin typeface="Calibri"/>
                <a:cs typeface="Calibri"/>
                <a:hlinkClick r:id="rId5" action="ppaction://hlinksldjump"/>
              </a:rPr>
              <a:t>web</a:t>
            </a: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5" action="ppaction://hlinksldjump"/>
              </a:rPr>
              <a:t>..........................</a:t>
            </a:r>
            <a:r>
              <a:rPr sz="1200" spc="-5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44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Tableau</a:t>
            </a:r>
            <a:r>
              <a:rPr sz="1200" spc="4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5</a:t>
            </a:r>
            <a:r>
              <a:rPr sz="1200" spc="3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:</a:t>
            </a:r>
            <a:r>
              <a:rPr sz="1200" spc="4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Cas</a:t>
            </a:r>
            <a:r>
              <a:rPr sz="1200" spc="4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d'utilisation</a:t>
            </a:r>
            <a:r>
              <a:rPr sz="1200" spc="4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pour</a:t>
            </a:r>
            <a:r>
              <a:rPr sz="1200" spc="3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chaque</a:t>
            </a:r>
            <a:r>
              <a:rPr sz="1200" spc="3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acteur.....................................................................</a:t>
            </a:r>
            <a:r>
              <a:rPr sz="1200" spc="-7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59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  <a:hlinkClick r:id="rId7" action="ppaction://hlinksldjump"/>
              </a:rPr>
              <a:t>Tableau</a:t>
            </a:r>
            <a:r>
              <a:rPr sz="1200" spc="13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6</a:t>
            </a:r>
            <a:r>
              <a:rPr sz="1200" spc="12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:</a:t>
            </a:r>
            <a:r>
              <a:rPr sz="1200" spc="114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table</a:t>
            </a:r>
            <a:r>
              <a:rPr sz="1200" spc="13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administrateur.............................................................................................. </a:t>
            </a: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72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  <a:hlinkClick r:id="rId7" action="ppaction://hlinksldjump"/>
              </a:rPr>
              <a:t>Tableau</a:t>
            </a:r>
            <a:r>
              <a:rPr sz="1200" spc="10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7</a:t>
            </a:r>
            <a:r>
              <a:rPr sz="1200" spc="10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:</a:t>
            </a:r>
            <a:r>
              <a:rPr sz="1200" spc="9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Table</a:t>
            </a:r>
            <a:r>
              <a:rPr sz="1200" spc="9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utilisateur</a:t>
            </a:r>
            <a:r>
              <a:rPr sz="1200" spc="-12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.....................................................................................................</a:t>
            </a: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 72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200" dirty="0">
                <a:latin typeface="Calibri"/>
                <a:cs typeface="Calibri"/>
                <a:hlinkClick r:id="rId8" action="ppaction://hlinksldjump"/>
              </a:rPr>
              <a:t>Tableau</a:t>
            </a:r>
            <a:r>
              <a:rPr sz="1200" spc="8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8</a:t>
            </a:r>
            <a:r>
              <a:rPr sz="1200" spc="8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:</a:t>
            </a:r>
            <a:r>
              <a:rPr sz="1200" spc="7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Table</a:t>
            </a:r>
            <a:r>
              <a:rPr sz="1200" spc="7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Produit</a:t>
            </a:r>
            <a:r>
              <a:rPr sz="1200" spc="6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.........................................................................................................</a:t>
            </a:r>
            <a:r>
              <a:rPr sz="1200" spc="-4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73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latin typeface="Calibri"/>
                <a:cs typeface="Calibri"/>
                <a:hlinkClick r:id="rId8" action="ppaction://hlinksldjump"/>
              </a:rPr>
              <a:t>Tableau</a:t>
            </a:r>
            <a:r>
              <a:rPr sz="1200" spc="9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9</a:t>
            </a:r>
            <a:r>
              <a:rPr sz="1200" spc="8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:</a:t>
            </a:r>
            <a:r>
              <a:rPr sz="1200" spc="8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Table</a:t>
            </a:r>
            <a:r>
              <a:rPr sz="1200" spc="8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catégorie</a:t>
            </a:r>
            <a:r>
              <a:rPr sz="1200" spc="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......................................................................................................</a:t>
            </a:r>
            <a:r>
              <a:rPr sz="1200" spc="-3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73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  <a:hlinkClick r:id="rId8" action="ppaction://hlinksldjump"/>
              </a:rPr>
              <a:t>Tableau</a:t>
            </a:r>
            <a:r>
              <a:rPr sz="1200" spc="7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10</a:t>
            </a:r>
            <a:r>
              <a:rPr sz="1200" spc="8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:</a:t>
            </a:r>
            <a:r>
              <a:rPr sz="1200" spc="6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Table</a:t>
            </a:r>
            <a:r>
              <a:rPr sz="1200" spc="8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client</a:t>
            </a:r>
            <a:r>
              <a:rPr sz="1200" spc="7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..........................................................................................................</a:t>
            </a:r>
            <a:r>
              <a:rPr sz="1200" spc="-5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73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  <a:hlinkClick r:id="rId9" action="ppaction://hlinksldjump"/>
              </a:rPr>
              <a:t>Tableau</a:t>
            </a:r>
            <a:r>
              <a:rPr sz="1200" spc="9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11</a:t>
            </a:r>
            <a:r>
              <a:rPr sz="1200" spc="9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:</a:t>
            </a:r>
            <a:r>
              <a:rPr sz="1200" spc="7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Table</a:t>
            </a:r>
            <a:r>
              <a:rPr sz="1200" spc="8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fournisseur</a:t>
            </a:r>
            <a:r>
              <a:rPr sz="1200" spc="-10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.................................................................................................</a:t>
            </a:r>
            <a:r>
              <a:rPr sz="1200" spc="-3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  <a:hlinkClick r:id="rId9" action="ppaction://hlinksldjump"/>
              </a:rPr>
              <a:t>Tableau</a:t>
            </a:r>
            <a:r>
              <a:rPr sz="1200" spc="7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12</a:t>
            </a:r>
            <a:r>
              <a:rPr sz="1200" spc="7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:</a:t>
            </a:r>
            <a:r>
              <a:rPr sz="1200" spc="6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:</a:t>
            </a:r>
            <a:r>
              <a:rPr sz="1200" spc="6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Table</a:t>
            </a:r>
            <a:r>
              <a:rPr sz="1200" spc="5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commande</a:t>
            </a:r>
            <a:r>
              <a:rPr sz="1200" spc="-5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...............................................................................................</a:t>
            </a:r>
            <a:r>
              <a:rPr sz="1200" spc="-5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latin typeface="Calibri"/>
                <a:cs typeface="Calibri"/>
                <a:hlinkClick r:id="rId10" action="ppaction://hlinksldjump"/>
              </a:rPr>
              <a:t>Tableau</a:t>
            </a:r>
            <a:r>
              <a:rPr sz="1200" spc="4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13</a:t>
            </a:r>
            <a:r>
              <a:rPr sz="1200" spc="4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:</a:t>
            </a:r>
            <a:r>
              <a:rPr sz="1200" spc="2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Table</a:t>
            </a:r>
            <a:r>
              <a:rPr sz="1200" spc="3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des</a:t>
            </a:r>
            <a:r>
              <a:rPr sz="1200" spc="4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mouvements</a:t>
            </a:r>
            <a:r>
              <a:rPr sz="1200" spc="2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de</a:t>
            </a:r>
            <a:r>
              <a:rPr sz="1200" spc="4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stock</a:t>
            </a:r>
            <a:r>
              <a:rPr sz="1200" spc="-10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.........................................................................</a:t>
            </a:r>
            <a:r>
              <a:rPr sz="1200" spc="-7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75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  <a:hlinkClick r:id="rId10" action="ppaction://hlinksldjump"/>
              </a:rPr>
              <a:t>Tableau</a:t>
            </a:r>
            <a:r>
              <a:rPr sz="1200" spc="7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14</a:t>
            </a:r>
            <a:r>
              <a:rPr sz="1200" spc="8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:</a:t>
            </a:r>
            <a:r>
              <a:rPr sz="1200" spc="6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Table</a:t>
            </a:r>
            <a:r>
              <a:rPr sz="1200" spc="8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gestion_produit</a:t>
            </a:r>
            <a:r>
              <a:rPr sz="1200" spc="8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.........................................................................................</a:t>
            </a:r>
            <a:r>
              <a:rPr sz="1200" spc="-5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75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  <a:hlinkClick r:id="rId10" action="ppaction://hlinksldjump"/>
              </a:rPr>
              <a:t>Tableau</a:t>
            </a:r>
            <a:r>
              <a:rPr sz="1200" spc="9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15</a:t>
            </a:r>
            <a:r>
              <a:rPr sz="1200" spc="9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:</a:t>
            </a:r>
            <a:r>
              <a:rPr sz="1200" spc="7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Table</a:t>
            </a:r>
            <a:r>
              <a:rPr sz="1200" spc="9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gestion_client.............................................................................................</a:t>
            </a:r>
            <a:r>
              <a:rPr sz="1200" spc="-3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75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Tableau</a:t>
            </a:r>
            <a:r>
              <a:rPr sz="1200" spc="8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16</a:t>
            </a:r>
            <a:r>
              <a:rPr sz="1200" spc="8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:</a:t>
            </a:r>
            <a:r>
              <a:rPr sz="1200" spc="7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Table</a:t>
            </a:r>
            <a:r>
              <a:rPr sz="1200" spc="8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gestion_fournisseur</a:t>
            </a:r>
            <a:r>
              <a:rPr sz="1200" spc="-7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...................................................................................</a:t>
            </a:r>
            <a:r>
              <a:rPr sz="1200" spc="-4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76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Tableau</a:t>
            </a:r>
            <a:r>
              <a:rPr sz="1200" spc="6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17</a:t>
            </a:r>
            <a:r>
              <a:rPr sz="1200" spc="6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:</a:t>
            </a:r>
            <a:r>
              <a:rPr sz="1200" spc="4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Table</a:t>
            </a:r>
            <a:r>
              <a:rPr sz="1200" spc="5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pruiduit_cmd</a:t>
            </a:r>
            <a:r>
              <a:rPr sz="1200" spc="6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.............................................................................................</a:t>
            </a:r>
            <a:r>
              <a:rPr sz="1200" spc="-6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76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Tableau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18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stock_move_ligne</a:t>
            </a:r>
            <a:r>
              <a:rPr sz="1200" spc="-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................................................</a:t>
            </a:r>
            <a:r>
              <a:rPr sz="1200" b="1" spc="-10" dirty="0">
                <a:latin typeface="Calibri"/>
                <a:cs typeface="Calibri"/>
              </a:rPr>
              <a:t>Erreur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!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Signet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défini.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193163" y="5065902"/>
            <a:ext cx="31743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4471C4"/>
                </a:solidFill>
                <a:latin typeface="Calibri"/>
                <a:cs typeface="Calibri"/>
              </a:rPr>
              <a:t>Introduction</a:t>
            </a:r>
            <a:r>
              <a:rPr sz="280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471C4"/>
                </a:solidFill>
                <a:latin typeface="Calibri"/>
                <a:cs typeface="Calibri"/>
              </a:rPr>
              <a:t>générale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1468881"/>
            <a:ext cx="5789295" cy="6939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2065" algn="just">
              <a:lnSpc>
                <a:spcPct val="10960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Depuis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quelques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prennent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dans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quotidienne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professionnelle.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évolution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monde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toujours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plus </a:t>
            </a:r>
            <a:r>
              <a:rPr sz="1200" dirty="0">
                <a:latin typeface="Calibri"/>
                <a:cs typeface="Calibri"/>
              </a:rPr>
              <a:t>connecté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secteur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commerciales.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matériel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ordinateurs,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tablettes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smartphones,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 </a:t>
            </a:r>
            <a:r>
              <a:rPr sz="1200" dirty="0">
                <a:latin typeface="Calibri"/>
                <a:cs typeface="Calibri"/>
              </a:rPr>
              <a:t>tel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e-commerces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gestions,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sont </a:t>
            </a:r>
            <a:r>
              <a:rPr sz="1200" dirty="0">
                <a:latin typeface="Calibri"/>
                <a:cs typeface="Calibri"/>
              </a:rPr>
              <a:t>aujourd’hui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entreprises.</a:t>
            </a:r>
            <a:endParaRPr sz="1200">
              <a:latin typeface="Calibri"/>
              <a:cs typeface="Calibri"/>
            </a:endParaRPr>
          </a:p>
          <a:p>
            <a:pPr marL="12700" marR="5715" algn="just">
              <a:lnSpc>
                <a:spcPct val="1101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Face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évolution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constante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numérique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rester compétitives.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technologiques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engendré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grande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évolution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dans </a:t>
            </a:r>
            <a:r>
              <a:rPr sz="1200" dirty="0">
                <a:latin typeface="Calibri"/>
                <a:cs typeface="Calibri"/>
              </a:rPr>
              <a:t>le secteur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entreprises, 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mentionne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probablement 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PGI (progiciel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gestion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intégré)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communément</a:t>
            </a:r>
            <a:r>
              <a:rPr sz="1200" dirty="0">
                <a:latin typeface="Calibri"/>
                <a:cs typeface="Calibri"/>
              </a:rPr>
              <a:t> appelé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ERP.</a:t>
            </a:r>
            <a:endParaRPr sz="1200">
              <a:latin typeface="Calibri"/>
              <a:cs typeface="Calibri"/>
            </a:endParaRPr>
          </a:p>
          <a:p>
            <a:pPr marL="12700" marR="10160" algn="just">
              <a:lnSpc>
                <a:spcPct val="1096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outil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entreprise,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maîtrise 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 ce soit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 secteur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financier,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vente </a:t>
            </a:r>
            <a:r>
              <a:rPr sz="1200" dirty="0">
                <a:latin typeface="Calibri"/>
                <a:cs typeface="Calibri"/>
              </a:rPr>
              <a:t>et achat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autres.</a:t>
            </a:r>
            <a:endParaRPr sz="1200">
              <a:latin typeface="Calibri"/>
              <a:cs typeface="Calibri"/>
            </a:endParaRPr>
          </a:p>
          <a:p>
            <a:pPr marL="12700" marR="10795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ligne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l’une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révolutions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l'ère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connecté.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usagers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où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heure.</a:t>
            </a:r>
            <a:endParaRPr sz="1200">
              <a:latin typeface="Calibri"/>
              <a:cs typeface="Calibri"/>
            </a:endParaRPr>
          </a:p>
          <a:p>
            <a:pPr marL="12700" marR="7620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s'inscrit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d’étude,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porte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conception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cœur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paramétrable.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faire,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70534" indent="-229235" algn="just">
              <a:lnSpc>
                <a:spcPct val="100000"/>
              </a:lnSpc>
              <a:spcBef>
                <a:spcPts val="935"/>
              </a:spcBef>
              <a:buChar char="●"/>
              <a:tabLst>
                <a:tab pos="470534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premier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intitulé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“Les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ERP”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consacré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généralités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ses</a:t>
            </a:r>
            <a:endParaRPr sz="1200">
              <a:latin typeface="Calibri"/>
              <a:cs typeface="Calibri"/>
            </a:endParaRPr>
          </a:p>
          <a:p>
            <a:pPr marL="469265" algn="just">
              <a:lnSpc>
                <a:spcPct val="100000"/>
              </a:lnSpc>
              <a:spcBef>
                <a:spcPts val="254"/>
              </a:spcBef>
            </a:pPr>
            <a:r>
              <a:rPr sz="1200" dirty="0">
                <a:latin typeface="Calibri"/>
                <a:cs typeface="Calibri"/>
              </a:rPr>
              <a:t>avantages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inconvénients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structure.</a:t>
            </a:r>
            <a:endParaRPr sz="1200">
              <a:latin typeface="Calibri"/>
              <a:cs typeface="Calibri"/>
            </a:endParaRPr>
          </a:p>
          <a:p>
            <a:pPr marL="469265" marR="6985" indent="-228600" algn="just">
              <a:lnSpc>
                <a:spcPts val="1689"/>
              </a:lnSpc>
              <a:spcBef>
                <a:spcPts val="85"/>
              </a:spcBef>
              <a:buChar char="●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deuxième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“Web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développement”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dédié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présentation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 </a:t>
            </a:r>
            <a:r>
              <a:rPr sz="1200" spc="-10" dirty="0">
                <a:latin typeface="Calibri"/>
                <a:cs typeface="Calibri"/>
              </a:rPr>
              <a:t>développement.</a:t>
            </a:r>
            <a:endParaRPr sz="1200">
              <a:latin typeface="Calibri"/>
              <a:cs typeface="Calibri"/>
            </a:endParaRPr>
          </a:p>
          <a:p>
            <a:pPr marL="469265" marR="10795" indent="-228600" algn="just">
              <a:lnSpc>
                <a:spcPts val="1680"/>
              </a:lnSpc>
              <a:buChar char="●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troisième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 portera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d’analyse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conception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nécessaire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réalisation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s’intitule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“Analyse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conception”.</a:t>
            </a:r>
            <a:endParaRPr sz="1200">
              <a:latin typeface="Calibri"/>
              <a:cs typeface="Calibri"/>
            </a:endParaRPr>
          </a:p>
          <a:p>
            <a:pPr marL="469265" marR="6985" indent="-228600" algn="just">
              <a:lnSpc>
                <a:spcPct val="109600"/>
              </a:lnSpc>
              <a:spcBef>
                <a:spcPts val="20"/>
              </a:spcBef>
              <a:buChar char="●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quatrième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“réalisation”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présentera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résultat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obtenu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après </a:t>
            </a:r>
            <a:r>
              <a:rPr sz="1200" dirty="0">
                <a:latin typeface="Calibri"/>
                <a:cs typeface="Calibri"/>
              </a:rPr>
              <a:t>implémentation</a:t>
            </a:r>
            <a:r>
              <a:rPr sz="1200" spc="2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1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l’environnement</a:t>
            </a:r>
            <a:r>
              <a:rPr sz="1200" spc="21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29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outils</a:t>
            </a:r>
            <a:r>
              <a:rPr sz="1200" spc="2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déployés</a:t>
            </a:r>
            <a:r>
              <a:rPr sz="1200" spc="2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25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dirty="0">
                <a:latin typeface="Calibri"/>
                <a:cs typeface="Calibri"/>
              </a:rPr>
              <a:t> de notre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217547" y="4247514"/>
            <a:ext cx="1521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Chapitre</a:t>
            </a:r>
            <a:r>
              <a:rPr sz="2800" spc="-10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2E5395"/>
                </a:solidFill>
                <a:latin typeface="Calibri"/>
                <a:cs typeface="Calibri"/>
              </a:rPr>
              <a:t>1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6601" y="4247514"/>
            <a:ext cx="12966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r>
              <a:rPr sz="2800" b="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2800" b="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b="0" spc="-25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77315"/>
            <a:ext cx="5718175" cy="40468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1.</a:t>
            </a:r>
            <a:r>
              <a:rPr sz="1600" spc="204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Introduction</a:t>
            </a:r>
            <a:endParaRPr sz="1600">
              <a:latin typeface="Calibri"/>
              <a:cs typeface="Calibri"/>
            </a:endParaRPr>
          </a:p>
          <a:p>
            <a:pPr marL="469265" marR="5080">
              <a:lnSpc>
                <a:spcPct val="101699"/>
              </a:lnSpc>
              <a:spcBef>
                <a:spcPts val="1240"/>
              </a:spcBef>
            </a:pPr>
            <a:r>
              <a:rPr sz="1200" dirty="0">
                <a:latin typeface="Calibri"/>
                <a:cs typeface="Calibri"/>
              </a:rPr>
              <a:t>Depuis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apparition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90,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ERP </a:t>
            </a:r>
            <a:r>
              <a:rPr sz="1200" dirty="0">
                <a:latin typeface="Calibri"/>
                <a:cs typeface="Calibri"/>
              </a:rPr>
              <a:t>(Enterprise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Planification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ressources)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PGI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(Progiciel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Intégrée)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français,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croissance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d’importance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d'adoption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même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parfois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25" dirty="0">
                <a:latin typeface="Calibri"/>
                <a:cs typeface="Calibri"/>
              </a:rPr>
              <a:t> les </a:t>
            </a:r>
            <a:r>
              <a:rPr sz="1200" dirty="0">
                <a:latin typeface="Calibri"/>
                <a:cs typeface="Calibri"/>
              </a:rPr>
              <a:t>petites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moyennes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entreprises.</a:t>
            </a:r>
            <a:endParaRPr sz="1200">
              <a:latin typeface="Calibri"/>
              <a:cs typeface="Calibri"/>
            </a:endParaRPr>
          </a:p>
          <a:p>
            <a:pPr marL="469265" marR="50800">
              <a:lnSpc>
                <a:spcPct val="101699"/>
              </a:lnSpc>
              <a:spcBef>
                <a:spcPts val="1200"/>
              </a:spcBef>
            </a:pPr>
            <a:r>
              <a:rPr sz="1200" dirty="0">
                <a:latin typeface="Calibri"/>
                <a:cs typeface="Calibri"/>
              </a:rPr>
              <a:t>Aujourd’hui,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organisations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différemment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elles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confrontées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compétitives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dans </a:t>
            </a:r>
            <a:r>
              <a:rPr sz="1200" spc="-10" dirty="0">
                <a:latin typeface="Calibri"/>
                <a:cs typeface="Calibri"/>
              </a:rPr>
              <a:t>l'environnement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commercial,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moyen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stocker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d'accéder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informations.</a:t>
            </a:r>
            <a:endParaRPr sz="1200">
              <a:latin typeface="Calibri"/>
              <a:cs typeface="Calibri"/>
            </a:endParaRPr>
          </a:p>
          <a:p>
            <a:pPr marL="469265" marR="165735" indent="457200">
              <a:lnSpc>
                <a:spcPct val="101800"/>
              </a:lnSpc>
              <a:spcBef>
                <a:spcPts val="1200"/>
              </a:spcBef>
            </a:pP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jeu,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logiciels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possèdent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outils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10" dirty="0">
                <a:latin typeface="Calibri"/>
                <a:cs typeface="Calibri"/>
              </a:rPr>
              <a:t> idéalement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entreprise.</a:t>
            </a:r>
            <a:endParaRPr sz="1200">
              <a:latin typeface="Calibri"/>
              <a:cs typeface="Calibri"/>
            </a:endParaRPr>
          </a:p>
          <a:p>
            <a:pPr marL="469265" marR="36195">
              <a:lnSpc>
                <a:spcPct val="101899"/>
              </a:lnSpc>
              <a:spcBef>
                <a:spcPts val="1195"/>
              </a:spcBef>
            </a:pP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essayer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mieux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parlant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seulement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aspect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leur </a:t>
            </a:r>
            <a:r>
              <a:rPr sz="1200" dirty="0">
                <a:latin typeface="Calibri"/>
                <a:cs typeface="Calibri"/>
              </a:rPr>
              <a:t>constitution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évolution,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aborderons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leur </a:t>
            </a:r>
            <a:r>
              <a:rPr sz="1200" dirty="0">
                <a:latin typeface="Calibri"/>
                <a:cs typeface="Calibri"/>
              </a:rPr>
              <a:t>importance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succès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toutes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connaissances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ERP.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78839"/>
            <a:ext cx="5787390" cy="2697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2"/>
              <a:tabLst>
                <a:tab pos="240665" algn="l"/>
              </a:tabLst>
            </a:pP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Définitions</a:t>
            </a:r>
            <a:endParaRPr sz="1600">
              <a:latin typeface="Calibri"/>
              <a:cs typeface="Calibri"/>
            </a:endParaRPr>
          </a:p>
          <a:p>
            <a:pPr marL="915669" lvl="1" indent="-272415">
              <a:lnSpc>
                <a:spcPct val="100000"/>
              </a:lnSpc>
              <a:spcBef>
                <a:spcPts val="1850"/>
              </a:spcBef>
              <a:buClr>
                <a:srgbClr val="2E5395"/>
              </a:buClr>
              <a:buFont typeface="Calibri"/>
              <a:buAutoNum type="arabicPeriod"/>
              <a:tabLst>
                <a:tab pos="915669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L’informatique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dans</a:t>
            </a:r>
            <a:r>
              <a:rPr sz="1300" spc="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organisations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241300" marR="5080" algn="just">
              <a:lnSpc>
                <a:spcPct val="101800"/>
              </a:lnSpc>
              <a:spcBef>
                <a:spcPts val="1320"/>
              </a:spcBef>
            </a:pPr>
            <a:r>
              <a:rPr sz="1200" dirty="0">
                <a:latin typeface="Calibri"/>
                <a:cs typeface="Calibri"/>
              </a:rPr>
              <a:t>L’informatique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aujourd’hui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organisations,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celles-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doivent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vigilantes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informées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moindre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changement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monde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commercial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évaluer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concurrence.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L’informatique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non </a:t>
            </a:r>
            <a:r>
              <a:rPr sz="1200" dirty="0">
                <a:latin typeface="Calibri"/>
                <a:cs typeface="Calibri"/>
              </a:rPr>
              <a:t>seulement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intérieur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accélérant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commerciaux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qualité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supérieure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extérieur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collectant,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gérant, </a:t>
            </a:r>
            <a:r>
              <a:rPr sz="1200" dirty="0">
                <a:latin typeface="Calibri"/>
                <a:cs typeface="Calibri"/>
              </a:rPr>
              <a:t>calculant,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visualisant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utiles.</a:t>
            </a:r>
            <a:endParaRPr sz="1200">
              <a:latin typeface="Calibri"/>
              <a:cs typeface="Calibri"/>
            </a:endParaRPr>
          </a:p>
          <a:p>
            <a:pPr marL="241300" marR="5715" algn="just">
              <a:lnSpc>
                <a:spcPct val="101699"/>
              </a:lnSpc>
              <a:spcBef>
                <a:spcPts val="1200"/>
              </a:spcBef>
            </a:pPr>
            <a:r>
              <a:rPr sz="1200" dirty="0">
                <a:latin typeface="Calibri"/>
                <a:cs typeface="Calibri"/>
              </a:rPr>
              <a:t>L’informatique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organisations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prendre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rapidement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décisions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personnelle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 notamment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décision.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2088" y="4078301"/>
            <a:ext cx="5947410" cy="538353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719455">
              <a:lnSpc>
                <a:spcPct val="100000"/>
              </a:lnSpc>
              <a:spcBef>
                <a:spcPts val="685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2.2.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Définition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 de 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l’ERP</a:t>
            </a:r>
            <a:endParaRPr sz="1300">
              <a:latin typeface="Calibri"/>
              <a:cs typeface="Calibri"/>
            </a:endParaRPr>
          </a:p>
          <a:p>
            <a:pPr marL="537845">
              <a:lnSpc>
                <a:spcPct val="100000"/>
              </a:lnSpc>
              <a:spcBef>
                <a:spcPts val="540"/>
              </a:spcBef>
            </a:pPr>
            <a:r>
              <a:rPr sz="1200" dirty="0">
                <a:latin typeface="Calibri"/>
                <a:cs typeface="Calibri"/>
              </a:rPr>
              <a:t>ERP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acronyme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anglais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désignant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Planning,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français,</a:t>
            </a:r>
            <a:r>
              <a:rPr sz="1200" spc="-25" dirty="0">
                <a:latin typeface="Calibri"/>
                <a:cs typeface="Calibri"/>
              </a:rPr>
              <a:t> on</a:t>
            </a:r>
            <a:endParaRPr sz="1200">
              <a:latin typeface="Calibri"/>
              <a:cs typeface="Calibri"/>
            </a:endParaRPr>
          </a:p>
          <a:p>
            <a:pPr marL="53784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utilise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l’appellation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PGI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(Progiciel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Intégrée).</a:t>
            </a:r>
            <a:endParaRPr sz="1200">
              <a:latin typeface="Calibri"/>
              <a:cs typeface="Calibri"/>
            </a:endParaRPr>
          </a:p>
          <a:p>
            <a:pPr marL="537845" marR="87630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informatisée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offrant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possibilité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l’ensemble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moyens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intégrant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gestion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humaines,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comptable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financière,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 </a:t>
            </a:r>
            <a:r>
              <a:rPr sz="1200" dirty="0">
                <a:latin typeface="Calibri"/>
                <a:cs typeface="Calibri"/>
              </a:rPr>
              <a:t>client,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achats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-ventes,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 du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l’approvisionnement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ou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commerce</a:t>
            </a:r>
            <a:r>
              <a:rPr sz="1200" spc="4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électronique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4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maîtrise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l’ensemble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545465" marR="93980" indent="-7620">
              <a:lnSpc>
                <a:spcPct val="109600"/>
              </a:lnSpc>
              <a:spcBef>
                <a:spcPts val="810"/>
              </a:spcBef>
            </a:pPr>
            <a:r>
              <a:rPr sz="1200" spc="-10" dirty="0">
                <a:latin typeface="Calibri"/>
                <a:cs typeface="Calibri"/>
              </a:rPr>
              <a:t>Celui-</a:t>
            </a:r>
            <a:r>
              <a:rPr sz="1200" dirty="0">
                <a:latin typeface="Calibri"/>
                <a:cs typeface="Calibri"/>
              </a:rPr>
              <a:t>ci est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ensemble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d’applications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informatiques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fonctionnels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complètement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indépendants,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lesquels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communiquent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centralisée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réel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30" baseline="27777" dirty="0">
                <a:latin typeface="Calibri"/>
                <a:cs typeface="Calibri"/>
              </a:rPr>
              <a:t>[1]</a:t>
            </a:r>
            <a:r>
              <a:rPr sz="1200" spc="-2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0"/>
              </a:spcBef>
            </a:pPr>
            <a:endParaRPr sz="1200">
              <a:latin typeface="Calibri"/>
              <a:cs typeface="Calibri"/>
            </a:endParaRPr>
          </a:p>
          <a:p>
            <a:pPr marL="316865" indent="-227965">
              <a:lnSpc>
                <a:spcPct val="100000"/>
              </a:lnSpc>
              <a:buClr>
                <a:srgbClr val="2E5395"/>
              </a:buClr>
              <a:buFont typeface="Calibri"/>
              <a:buAutoNum type="arabicPeriod" startAt="3"/>
              <a:tabLst>
                <a:tab pos="3168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Historique</a:t>
            </a:r>
            <a:r>
              <a:rPr sz="1600" spc="-8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7" baseline="26455" dirty="0">
                <a:solidFill>
                  <a:srgbClr val="2E5395"/>
                </a:solidFill>
                <a:latin typeface="Calibri"/>
                <a:cs typeface="Calibri"/>
              </a:rPr>
              <a:t>[2]</a:t>
            </a:r>
            <a:endParaRPr sz="1575" baseline="26455">
              <a:latin typeface="Calibri"/>
              <a:cs typeface="Calibri"/>
            </a:endParaRPr>
          </a:p>
          <a:p>
            <a:pPr marL="900430" lvl="1" indent="-272415">
              <a:lnSpc>
                <a:spcPct val="100000"/>
              </a:lnSpc>
              <a:spcBef>
                <a:spcPts val="1860"/>
              </a:spcBef>
              <a:buClr>
                <a:srgbClr val="2E5395"/>
              </a:buClr>
              <a:buFont typeface="Calibri"/>
              <a:buAutoNum type="arabicPeriod"/>
              <a:tabLst>
                <a:tab pos="900430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Années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60-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70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629285" marR="92075" algn="just">
              <a:lnSpc>
                <a:spcPct val="101699"/>
              </a:lnSpc>
              <a:spcBef>
                <a:spcPts val="132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premiers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informatiques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appelés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MRP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signifient </a:t>
            </a:r>
            <a:r>
              <a:rPr sz="1200" dirty="0">
                <a:latin typeface="Calibri"/>
                <a:cs typeface="Calibri"/>
              </a:rPr>
              <a:t>Material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Requirement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Planning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planification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matériaux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français,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conçus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sur-</a:t>
            </a:r>
            <a:r>
              <a:rPr sz="1200" dirty="0">
                <a:latin typeface="Calibri"/>
                <a:cs typeface="Calibri"/>
              </a:rPr>
              <a:t>mesure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uniquement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grandes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élevé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 </a:t>
            </a:r>
            <a:r>
              <a:rPr sz="1200" spc="-10" dirty="0">
                <a:latin typeface="Calibri"/>
                <a:cs typeface="Calibri"/>
              </a:rPr>
              <a:t>logiciels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matériel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nécessaire.</a:t>
            </a:r>
            <a:endParaRPr sz="1200">
              <a:latin typeface="Calibri"/>
              <a:cs typeface="Calibri"/>
            </a:endParaRPr>
          </a:p>
          <a:p>
            <a:pPr marL="629285" marR="93980" algn="just">
              <a:lnSpc>
                <a:spcPct val="101699"/>
              </a:lnSpc>
              <a:spcBef>
                <a:spcPts val="121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MRP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consistaient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automatiser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répétitifs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est </a:t>
            </a:r>
            <a:r>
              <a:rPr sz="1200" dirty="0">
                <a:latin typeface="Calibri"/>
                <a:cs typeface="Calibri"/>
              </a:rPr>
              <a:t>d’aider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calendriers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opérations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fabrication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livraison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ainsi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achats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matières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premières.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9258" y="880364"/>
            <a:ext cx="341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schématiser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3554" y="3956430"/>
            <a:ext cx="1473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sz="900" i="1" spc="18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les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fonctions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du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MRP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5438" y="4561409"/>
            <a:ext cx="5330190" cy="236093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94615" algn="just">
              <a:lnSpc>
                <a:spcPct val="100000"/>
              </a:lnSpc>
              <a:spcBef>
                <a:spcPts val="685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3.2.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Années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80</a:t>
            </a:r>
            <a:r>
              <a:rPr sz="13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96520" marR="6985" algn="just">
              <a:lnSpc>
                <a:spcPct val="110000"/>
              </a:lnSpc>
              <a:spcBef>
                <a:spcPts val="40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MRP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été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développés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renommés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MRP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ΙΙ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(Manufacturing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 </a:t>
            </a:r>
            <a:r>
              <a:rPr sz="1200" dirty="0">
                <a:latin typeface="Calibri"/>
                <a:cs typeface="Calibri"/>
              </a:rPr>
              <a:t>planning),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capacité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ainsi,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 été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commun.</a:t>
            </a:r>
            <a:endParaRPr sz="1200">
              <a:latin typeface="Calibri"/>
              <a:cs typeface="Calibri"/>
            </a:endParaRPr>
          </a:p>
          <a:p>
            <a:pPr marL="96520" marR="5080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MRP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ΙΙ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d’utilisateurs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d’accéder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logicielle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coordonne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fabrication,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planification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distribution,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usagers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disposent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interface </a:t>
            </a:r>
            <a:r>
              <a:rPr sz="1200" dirty="0">
                <a:latin typeface="Calibri"/>
                <a:cs typeface="Calibri"/>
              </a:rPr>
              <a:t>texte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interagir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système.</a:t>
            </a:r>
            <a:endParaRPr sz="1200">
              <a:latin typeface="Calibri"/>
              <a:cs typeface="Calibri"/>
            </a:endParaRPr>
          </a:p>
          <a:p>
            <a:pPr marL="12700" marR="8890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schématiser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intégrées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 spécifiques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MRP </a:t>
            </a:r>
            <a:r>
              <a:rPr sz="1200" dirty="0">
                <a:latin typeface="Calibri"/>
                <a:cs typeface="Calibri"/>
              </a:rPr>
              <a:t>II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7784" y="1521425"/>
            <a:ext cx="1982442" cy="183869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4598" y="4055490"/>
            <a:ext cx="15322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les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fonctions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du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MRP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II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7733" y="4658824"/>
            <a:ext cx="5249545" cy="486664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86385" lvl="1" indent="-273685" algn="just">
              <a:lnSpc>
                <a:spcPct val="100000"/>
              </a:lnSpc>
              <a:spcBef>
                <a:spcPts val="695"/>
              </a:spcBef>
              <a:buClr>
                <a:srgbClr val="2E5395"/>
              </a:buClr>
              <a:buSzPct val="92307"/>
              <a:buFont typeface="Calibri"/>
              <a:buAutoNum type="arabicPeriod" startAt="3"/>
              <a:tabLst>
                <a:tab pos="286385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Années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90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13970" marR="7620" algn="just">
              <a:lnSpc>
                <a:spcPct val="109700"/>
              </a:lnSpc>
              <a:spcBef>
                <a:spcPts val="415"/>
              </a:spcBef>
            </a:pP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durant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période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apparu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première </a:t>
            </a:r>
            <a:r>
              <a:rPr sz="1200" dirty="0">
                <a:latin typeface="Calibri"/>
                <a:cs typeface="Calibri"/>
              </a:rPr>
              <a:t>fois,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l’évolution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MRPΙΙ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englobé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d’autres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 </a:t>
            </a:r>
            <a:r>
              <a:rPr sz="1200" dirty="0">
                <a:latin typeface="Calibri"/>
                <a:cs typeface="Calibri"/>
              </a:rPr>
              <a:t>l’ingénierie,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finance,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comptabilité,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humaines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essentielles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entreprise.</a:t>
            </a:r>
            <a:endParaRPr sz="1200">
              <a:latin typeface="Calibri"/>
              <a:cs typeface="Calibri"/>
            </a:endParaRPr>
          </a:p>
          <a:p>
            <a:pPr marL="13970" marR="6985" algn="just">
              <a:lnSpc>
                <a:spcPct val="109800"/>
              </a:lnSpc>
              <a:spcBef>
                <a:spcPts val="800"/>
              </a:spcBef>
            </a:pPr>
            <a:r>
              <a:rPr sz="1200" dirty="0">
                <a:latin typeface="Calibri"/>
                <a:cs typeface="Calibri"/>
              </a:rPr>
              <a:t>Cette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époque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connu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ordinateurs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personnels,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bureautique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réseaux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télécommunication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ces </a:t>
            </a:r>
            <a:r>
              <a:rPr sz="1200" dirty="0">
                <a:latin typeface="Calibri"/>
                <a:cs typeface="Calibri"/>
              </a:rPr>
              <a:t>développements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client/serveur,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réparti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traitement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machines adaptées.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0" dirty="0">
                <a:latin typeface="Calibri"/>
                <a:cs typeface="Calibri"/>
              </a:rPr>
              <a:t> applications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bureautiques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travail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liaison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téléinformatique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reliant.</a:t>
            </a:r>
            <a:endParaRPr sz="1200">
              <a:latin typeface="Calibri"/>
              <a:cs typeface="Calibri"/>
            </a:endParaRPr>
          </a:p>
          <a:p>
            <a:pPr marL="13970" marR="5080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portables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rendu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possible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connexion,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ou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distance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informatiques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devenu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populaire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beaucoup </a:t>
            </a:r>
            <a:r>
              <a:rPr sz="1200" dirty="0">
                <a:latin typeface="Calibri"/>
                <a:cs typeface="Calibri"/>
              </a:rPr>
              <a:t>d’entreprises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l’ont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petites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moyennes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exclues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</a:t>
            </a:r>
            <a:r>
              <a:rPr sz="1200" spc="4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élevé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développement.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plus </a:t>
            </a:r>
            <a:r>
              <a:rPr sz="1200" spc="-10" dirty="0">
                <a:latin typeface="Calibri"/>
                <a:cs typeface="Calibri"/>
              </a:rPr>
              <a:t>personnalisés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répondre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spécifiques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désormais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hébergés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web.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286385" lvl="1" indent="-273685" algn="just">
              <a:lnSpc>
                <a:spcPct val="100000"/>
              </a:lnSpc>
              <a:buClr>
                <a:srgbClr val="2E5395"/>
              </a:buClr>
              <a:buSzPct val="92307"/>
              <a:buFont typeface="Calibri"/>
              <a:buAutoNum type="arabicPeriod" startAt="4"/>
              <a:tabLst>
                <a:tab pos="286385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Années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2000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13970" marR="6350" algn="just">
              <a:lnSpc>
                <a:spcPct val="109700"/>
              </a:lnSpc>
              <a:spcBef>
                <a:spcPts val="420"/>
              </a:spcBef>
            </a:pPr>
            <a:r>
              <a:rPr sz="1200" dirty="0">
                <a:latin typeface="Calibri"/>
                <a:cs typeface="Calibri"/>
              </a:rPr>
              <a:t>Au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début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2000,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l’interaction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appareils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évolué,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donc, </a:t>
            </a:r>
            <a:r>
              <a:rPr sz="1200" dirty="0">
                <a:latin typeface="Calibri"/>
                <a:cs typeface="Calibri"/>
              </a:rPr>
              <a:t>davantage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été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ajoutées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CRM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(Customer </a:t>
            </a:r>
            <a:r>
              <a:rPr sz="1200" dirty="0">
                <a:latin typeface="Calibri"/>
                <a:cs typeface="Calibri"/>
              </a:rPr>
              <a:t>Relationship</a:t>
            </a:r>
            <a:r>
              <a:rPr sz="1200" spc="19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management),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chaîne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d'approvisionnement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l’apparition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intelligence.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019" y="1211824"/>
            <a:ext cx="3504145" cy="273406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2888" y="861822"/>
            <a:ext cx="5860415" cy="5781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8485" marR="52705" algn="just">
              <a:lnSpc>
                <a:spcPct val="109700"/>
              </a:lnSpc>
              <a:spcBef>
                <a:spcPts val="10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eu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forte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augmentation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durant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 </a:t>
            </a:r>
            <a:r>
              <a:rPr sz="1200" dirty="0">
                <a:latin typeface="Calibri"/>
                <a:cs typeface="Calibri"/>
              </a:rPr>
              <a:t>période,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diminuer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restreindre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ceux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dominé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MICROSOFT,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ORACLE,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SAGE.</a:t>
            </a:r>
            <a:endParaRPr sz="1200">
              <a:latin typeface="Calibri"/>
              <a:cs typeface="Calibri"/>
            </a:endParaRPr>
          </a:p>
          <a:p>
            <a:pPr marL="578485" marR="57785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L’avancée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technologique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qu’on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s’éloigne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modèle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client/serveur </a:t>
            </a:r>
            <a:r>
              <a:rPr sz="1200" dirty="0">
                <a:latin typeface="Calibri"/>
                <a:cs typeface="Calibri"/>
              </a:rPr>
              <a:t>traditionnel pour se tourner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cloud, ces derniers </a:t>
            </a:r>
            <a:r>
              <a:rPr sz="1200" spc="-25" dirty="0">
                <a:latin typeface="Calibri"/>
                <a:cs typeface="Calibri"/>
              </a:rPr>
              <a:t>ont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comparables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beaucoup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faible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donc, accessibles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petites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moyennes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0"/>
              </a:spcBef>
            </a:pP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4.</a:t>
            </a:r>
            <a:r>
              <a:rPr sz="1600" spc="19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d’aujourd’hui</a:t>
            </a:r>
            <a:endParaRPr sz="1600">
              <a:latin typeface="Calibri"/>
              <a:cs typeface="Calibri"/>
            </a:endParaRPr>
          </a:p>
          <a:p>
            <a:pPr marL="494665" marR="53340" algn="just">
              <a:lnSpc>
                <a:spcPct val="109900"/>
              </a:lnSpc>
              <a:spcBef>
                <a:spcPts val="509"/>
              </a:spcBef>
            </a:pPr>
            <a:r>
              <a:rPr sz="1200" spc="-10" dirty="0">
                <a:latin typeface="Calibri"/>
                <a:cs typeface="Calibri"/>
              </a:rPr>
              <a:t>Aujourd’hui,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sont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avancés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généralement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livrés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tant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(Software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Service)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qu’ils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s’exécutent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réseau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d’être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installés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l’entreprise,</a:t>
            </a:r>
            <a:r>
              <a:rPr sz="1200" spc="-20" dirty="0">
                <a:latin typeface="Calibri"/>
                <a:cs typeface="Calibri"/>
              </a:rPr>
              <a:t> cela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corrigé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géré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l’utilisateur </a:t>
            </a:r>
            <a:r>
              <a:rPr sz="1200" dirty="0">
                <a:latin typeface="Calibri"/>
                <a:cs typeface="Calibri"/>
              </a:rPr>
              <a:t>paramétrera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besoins.</a:t>
            </a:r>
            <a:endParaRPr sz="1200">
              <a:latin typeface="Calibri"/>
              <a:cs typeface="Calibri"/>
            </a:endParaRPr>
          </a:p>
          <a:p>
            <a:pPr marL="494665" marR="59055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 d’aujourd’hui sont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mieux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personnalisables et ils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s’adaptent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parfaitement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exigences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sécurisés.</a:t>
            </a:r>
            <a:endParaRPr sz="1200">
              <a:latin typeface="Calibri"/>
              <a:cs typeface="Calibri"/>
            </a:endParaRPr>
          </a:p>
          <a:p>
            <a:pPr marL="494665" marR="52069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Ils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adoptent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dématérialisation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sujets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soit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numérisation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entrant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bons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réception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documents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sortant</a:t>
            </a:r>
            <a:r>
              <a:rPr sz="1200" spc="17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17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factures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signature </a:t>
            </a:r>
            <a:r>
              <a:rPr sz="1200" dirty="0">
                <a:latin typeface="Calibri"/>
                <a:cs typeface="Calibri"/>
              </a:rPr>
              <a:t>électronique,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énorme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entreprises.</a:t>
            </a:r>
            <a:endParaRPr sz="1200">
              <a:latin typeface="Calibri"/>
              <a:cs typeface="Calibri"/>
            </a:endParaRPr>
          </a:p>
          <a:p>
            <a:pPr marL="494665" marR="55880" algn="just">
              <a:lnSpc>
                <a:spcPct val="1101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intelligence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baseline="27777" dirty="0">
                <a:latin typeface="Calibri"/>
                <a:cs typeface="Calibri"/>
              </a:rPr>
              <a:t>[1]</a:t>
            </a:r>
            <a:r>
              <a:rPr sz="1200" spc="450" baseline="27777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devenu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indispensable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stocker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exploiter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10" dirty="0">
                <a:latin typeface="Calibri"/>
                <a:cs typeface="Calibri"/>
              </a:rPr>
              <a:t> mécanisme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décisionnel.</a:t>
            </a:r>
            <a:endParaRPr sz="1200">
              <a:latin typeface="Calibri"/>
              <a:cs typeface="Calibri"/>
            </a:endParaRPr>
          </a:p>
          <a:p>
            <a:pPr marL="494665" algn="just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devenus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moins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manipuler.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0988" y="9186417"/>
            <a:ext cx="1829435" cy="10795"/>
          </a:xfrm>
          <a:custGeom>
            <a:avLst/>
            <a:gdLst/>
            <a:ahLst/>
            <a:cxnLst/>
            <a:rect l="l" t="t" r="r" b="b"/>
            <a:pathLst>
              <a:path w="1829435" h="10795">
                <a:moveTo>
                  <a:pt x="1829053" y="0"/>
                </a:moveTo>
                <a:lnTo>
                  <a:pt x="0" y="0"/>
                </a:lnTo>
                <a:lnTo>
                  <a:pt x="0" y="10668"/>
                </a:lnTo>
                <a:lnTo>
                  <a:pt x="1829053" y="10668"/>
                </a:lnTo>
                <a:lnTo>
                  <a:pt x="18290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8288" y="9181998"/>
            <a:ext cx="5681980" cy="39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2500"/>
              </a:lnSpc>
              <a:spcBef>
                <a:spcPts val="95"/>
              </a:spcBef>
            </a:pPr>
            <a:r>
              <a:rPr sz="800" dirty="0">
                <a:latin typeface="Calibri"/>
                <a:cs typeface="Calibri"/>
              </a:rPr>
              <a:t>1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Business </a:t>
            </a:r>
            <a:r>
              <a:rPr sz="800" dirty="0">
                <a:latin typeface="Calibri"/>
                <a:cs typeface="Calibri"/>
              </a:rPr>
              <a:t>Intelligence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est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un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processus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axé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sur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les</a:t>
            </a:r>
            <a:r>
              <a:rPr sz="800" spc="-10" dirty="0">
                <a:latin typeface="Calibri"/>
                <a:cs typeface="Calibri"/>
              </a:rPr>
              <a:t> données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permettant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d'analyser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et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de</a:t>
            </a:r>
            <a:r>
              <a:rPr sz="800" spc="-10" dirty="0">
                <a:latin typeface="Calibri"/>
                <a:cs typeface="Calibri"/>
              </a:rPr>
              <a:t> comprendre </a:t>
            </a:r>
            <a:r>
              <a:rPr sz="800" dirty="0">
                <a:latin typeface="Calibri"/>
                <a:cs typeface="Calibri"/>
              </a:rPr>
              <a:t>non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seulement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le</a:t>
            </a:r>
            <a:r>
              <a:rPr sz="800" spc="-10" dirty="0">
                <a:latin typeface="Calibri"/>
                <a:cs typeface="Calibri"/>
              </a:rPr>
              <a:t> fonctionnement,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mais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également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les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meilleures </a:t>
            </a:r>
            <a:r>
              <a:rPr sz="800" dirty="0">
                <a:latin typeface="Calibri"/>
                <a:cs typeface="Calibri"/>
              </a:rPr>
              <a:t>pratiques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pour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aider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les</a:t>
            </a:r>
            <a:r>
              <a:rPr sz="800" spc="-10" dirty="0">
                <a:latin typeface="Calibri"/>
                <a:cs typeface="Calibri"/>
              </a:rPr>
              <a:t> organisations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à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prendre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des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décisions </a:t>
            </a:r>
            <a:r>
              <a:rPr sz="800" dirty="0">
                <a:latin typeface="Calibri"/>
                <a:cs typeface="Calibri"/>
              </a:rPr>
              <a:t>davantage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axées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sur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des</a:t>
            </a:r>
            <a:r>
              <a:rPr sz="800" spc="-10" dirty="0">
                <a:latin typeface="Calibri"/>
                <a:cs typeface="Calibri"/>
              </a:rPr>
              <a:t> informations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réels.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8288" y="878839"/>
            <a:ext cx="18649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5.</a:t>
            </a:r>
            <a:r>
              <a:rPr sz="1600" spc="16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L’évolution</a:t>
            </a:r>
            <a:r>
              <a:rPr sz="16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6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28314" y="3913758"/>
            <a:ext cx="15074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l'évolution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ERP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[3]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7488" y="4571590"/>
            <a:ext cx="5859145" cy="319024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91465" indent="-227965">
              <a:lnSpc>
                <a:spcPct val="100000"/>
              </a:lnSpc>
              <a:spcBef>
                <a:spcPts val="965"/>
              </a:spcBef>
              <a:buClr>
                <a:srgbClr val="2E5395"/>
              </a:buClr>
              <a:buFont typeface="Calibri"/>
              <a:buAutoNum type="arabicPeriod" startAt="6"/>
              <a:tabLst>
                <a:tab pos="291465" algn="l"/>
              </a:tabLst>
            </a:pP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Caractéristiques</a:t>
            </a:r>
            <a:r>
              <a:rPr sz="1600" spc="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600" spc="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600" spc="-1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7" baseline="26455" dirty="0">
                <a:solidFill>
                  <a:srgbClr val="2E5395"/>
                </a:solidFill>
                <a:latin typeface="Calibri"/>
                <a:cs typeface="Calibri"/>
              </a:rPr>
              <a:t>[4]</a:t>
            </a:r>
            <a:endParaRPr sz="1575" baseline="26455">
              <a:latin typeface="Calibri"/>
              <a:cs typeface="Calibri"/>
            </a:endParaRPr>
          </a:p>
          <a:p>
            <a:pPr marL="520065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caractérisés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éléments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971550" lvl="1" indent="-227329" algn="just">
              <a:lnSpc>
                <a:spcPct val="100000"/>
              </a:lnSpc>
              <a:spcBef>
                <a:spcPts val="1019"/>
              </a:spcBef>
              <a:buSzPct val="83333"/>
              <a:buFont typeface="Calibri"/>
              <a:buChar char="●"/>
              <a:tabLst>
                <a:tab pos="971550" algn="l"/>
              </a:tabLst>
            </a:pPr>
            <a:r>
              <a:rPr sz="1200" b="1" dirty="0">
                <a:latin typeface="Calibri"/>
                <a:cs typeface="Calibri"/>
              </a:rPr>
              <a:t>Conception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modulaire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972819" marR="30480" algn="just">
              <a:lnSpc>
                <a:spcPct val="101699"/>
              </a:lnSpc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intègrent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distincts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chacun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eux </a:t>
            </a:r>
            <a:r>
              <a:rPr sz="1200" dirty="0">
                <a:latin typeface="Calibri"/>
                <a:cs typeface="Calibri"/>
              </a:rPr>
              <a:t>prend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diverses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particulier</a:t>
            </a:r>
            <a:r>
              <a:rPr sz="1200" spc="-25" dirty="0">
                <a:latin typeface="Calibri"/>
                <a:cs typeface="Calibri"/>
              </a:rPr>
              <a:t> au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l’entreprise.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complètement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dissociés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mais </a:t>
            </a:r>
            <a:r>
              <a:rPr sz="1200" dirty="0">
                <a:latin typeface="Calibri"/>
                <a:cs typeface="Calibri"/>
              </a:rPr>
              <a:t>intégrés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manière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permettre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circulation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</a:t>
            </a:r>
            <a:endParaRPr sz="1200">
              <a:latin typeface="Calibri"/>
              <a:cs typeface="Calibri"/>
            </a:endParaRPr>
          </a:p>
          <a:p>
            <a:pPr marL="972819" algn="just">
              <a:lnSpc>
                <a:spcPct val="100000"/>
              </a:lnSpc>
              <a:spcBef>
                <a:spcPts val="35"/>
              </a:spcBef>
            </a:pP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modules.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Calibri"/>
              <a:cs typeface="Calibri"/>
            </a:endParaRPr>
          </a:p>
          <a:p>
            <a:pPr marL="971550" lvl="1" indent="-227329" algn="just">
              <a:lnSpc>
                <a:spcPct val="100000"/>
              </a:lnSpc>
              <a:spcBef>
                <a:spcPts val="5"/>
              </a:spcBef>
              <a:buSzPct val="83333"/>
              <a:buFont typeface="Calibri"/>
              <a:buChar char="●"/>
              <a:tabLst>
                <a:tab pos="971550" algn="l"/>
              </a:tabLst>
            </a:pPr>
            <a:r>
              <a:rPr sz="1200" b="1" dirty="0">
                <a:latin typeface="Calibri"/>
                <a:cs typeface="Calibri"/>
              </a:rPr>
              <a:t>Base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données</a:t>
            </a:r>
            <a:r>
              <a:rPr sz="1200" b="1" spc="-10" dirty="0">
                <a:latin typeface="Calibri"/>
                <a:cs typeface="Calibri"/>
              </a:rPr>
              <a:t> commune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centrale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972819" marR="31115" algn="just">
              <a:lnSpc>
                <a:spcPct val="101699"/>
              </a:lnSpc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œuvre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caractéristique </a:t>
            </a:r>
            <a:r>
              <a:rPr sz="1200" dirty="0">
                <a:latin typeface="Calibri"/>
                <a:cs typeface="Calibri"/>
              </a:rPr>
              <a:t>importante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ERP.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saisies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stockées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seule </a:t>
            </a:r>
            <a:r>
              <a:rPr sz="1200" dirty="0">
                <a:latin typeface="Calibri"/>
                <a:cs typeface="Calibri"/>
              </a:rPr>
              <a:t>fois,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lesquelles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simultanément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accessibles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l’entreprise,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d’éliminer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failles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associées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distribuées.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7995" y="1309844"/>
            <a:ext cx="5624981" cy="234924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8288" y="3201669"/>
            <a:ext cx="5783580" cy="3653154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065" marR="5080" indent="-635" algn="ctr">
              <a:lnSpc>
                <a:spcPct val="103200"/>
              </a:lnSpc>
              <a:spcBef>
                <a:spcPts val="35"/>
              </a:spcBef>
            </a:pPr>
            <a:r>
              <a:rPr sz="1600" i="1" dirty="0">
                <a:latin typeface="Times New Roman"/>
                <a:cs typeface="Times New Roman"/>
              </a:rPr>
              <a:t>Nous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tenons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à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remercier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premier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lieu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notre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encadreur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: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‘’SI- </a:t>
            </a:r>
            <a:r>
              <a:rPr sz="1600" i="1" dirty="0">
                <a:latin typeface="Times New Roman"/>
                <a:cs typeface="Times New Roman"/>
              </a:rPr>
              <a:t>MOHAMMED’’</a:t>
            </a:r>
            <a:r>
              <a:rPr sz="1600" i="1" spc="-5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sa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patience,</a:t>
            </a:r>
            <a:r>
              <a:rPr sz="1600" i="1" spc="-5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ses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conseils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ses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orientations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spc="-20" dirty="0">
                <a:latin typeface="Times New Roman"/>
                <a:cs typeface="Times New Roman"/>
              </a:rPr>
              <a:t>pour </a:t>
            </a:r>
            <a:r>
              <a:rPr sz="1600" i="1" dirty="0">
                <a:latin typeface="Times New Roman"/>
                <a:cs typeface="Times New Roman"/>
              </a:rPr>
              <a:t>mener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à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bien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notre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travail.</a:t>
            </a:r>
            <a:endParaRPr sz="1600">
              <a:latin typeface="Times New Roman"/>
              <a:cs typeface="Times New Roman"/>
            </a:endParaRPr>
          </a:p>
          <a:p>
            <a:pPr marL="201295" marR="197485" algn="ctr">
              <a:lnSpc>
                <a:spcPct val="103099"/>
              </a:lnSpc>
              <a:spcBef>
                <a:spcPts val="815"/>
              </a:spcBef>
            </a:pPr>
            <a:r>
              <a:rPr sz="1600" i="1" dirty="0">
                <a:latin typeface="Times New Roman"/>
                <a:cs typeface="Times New Roman"/>
              </a:rPr>
              <a:t>Nos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vifs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remerciements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vont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également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aux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membres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du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jury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spc="-20" dirty="0">
                <a:latin typeface="Times New Roman"/>
                <a:cs typeface="Times New Roman"/>
              </a:rPr>
              <a:t>pour </a:t>
            </a:r>
            <a:r>
              <a:rPr sz="1600" i="1" dirty="0">
                <a:latin typeface="Times New Roman"/>
                <a:cs typeface="Times New Roman"/>
              </a:rPr>
              <a:t>l’intérêt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qu’ils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ont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porté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à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notre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travail.</a:t>
            </a:r>
            <a:endParaRPr sz="1600">
              <a:latin typeface="Times New Roman"/>
              <a:cs typeface="Times New Roman"/>
            </a:endParaRPr>
          </a:p>
          <a:p>
            <a:pPr marL="304800" marR="299085" algn="ctr">
              <a:lnSpc>
                <a:spcPct val="103800"/>
              </a:lnSpc>
              <a:spcBef>
                <a:spcPts val="790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nos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familles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nos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amis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qui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par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leurs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encouragements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20" dirty="0">
                <a:latin typeface="Times New Roman"/>
                <a:cs typeface="Times New Roman"/>
              </a:rPr>
              <a:t> leur </a:t>
            </a:r>
            <a:r>
              <a:rPr sz="1600" i="1" dirty="0">
                <a:latin typeface="Times New Roman"/>
                <a:cs typeface="Times New Roman"/>
              </a:rPr>
              <a:t>confiance,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on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pu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surmonter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obstacles.</a:t>
            </a:r>
            <a:endParaRPr sz="1600">
              <a:latin typeface="Times New Roman"/>
              <a:cs typeface="Times New Roman"/>
            </a:endParaRPr>
          </a:p>
          <a:p>
            <a:pPr marL="266700" marR="260350" algn="ctr">
              <a:lnSpc>
                <a:spcPct val="103099"/>
              </a:lnSpc>
              <a:spcBef>
                <a:spcPts val="805"/>
              </a:spcBef>
            </a:pPr>
            <a:r>
              <a:rPr sz="1600" i="1" dirty="0">
                <a:latin typeface="Times New Roman"/>
                <a:cs typeface="Times New Roman"/>
              </a:rPr>
              <a:t>Enfin,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on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remercie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ce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qui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ont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contribué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près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ou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loin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spc="-50" dirty="0">
                <a:latin typeface="Times New Roman"/>
                <a:cs typeface="Times New Roman"/>
              </a:rPr>
              <a:t>à </a:t>
            </a:r>
            <a:r>
              <a:rPr sz="1600" i="1" dirty="0">
                <a:latin typeface="Times New Roman"/>
                <a:cs typeface="Times New Roman"/>
              </a:rPr>
              <a:t>l’élaboration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ce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modeste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travail.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10"/>
              </a:spcBef>
            </a:pPr>
            <a:endParaRPr sz="1600">
              <a:latin typeface="Times New Roman"/>
              <a:cs typeface="Times New Roman"/>
            </a:endParaRPr>
          </a:p>
          <a:p>
            <a:pPr marL="215265">
              <a:lnSpc>
                <a:spcPct val="100000"/>
              </a:lnSpc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tous,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‘’MERCI’</a:t>
            </a:r>
            <a:endParaRPr sz="1600">
              <a:latin typeface="Times New Roman"/>
              <a:cs typeface="Times New Roman"/>
            </a:endParaRPr>
          </a:p>
          <a:p>
            <a:pPr marL="3211830">
              <a:lnSpc>
                <a:spcPct val="100000"/>
              </a:lnSpc>
              <a:spcBef>
                <a:spcPts val="875"/>
              </a:spcBef>
            </a:pPr>
            <a:r>
              <a:rPr sz="1600" b="1" i="1" dirty="0">
                <a:latin typeface="Times New Roman"/>
                <a:cs typeface="Times New Roman"/>
              </a:rPr>
              <a:t>Amel</a:t>
            </a:r>
            <a:r>
              <a:rPr sz="1600" b="1" i="1" spc="-40" dirty="0">
                <a:latin typeface="Times New Roman"/>
                <a:cs typeface="Times New Roman"/>
              </a:rPr>
              <a:t> </a:t>
            </a:r>
            <a:r>
              <a:rPr sz="1600" b="1" i="1" dirty="0">
                <a:latin typeface="Times New Roman"/>
                <a:cs typeface="Times New Roman"/>
              </a:rPr>
              <a:t>et</a:t>
            </a:r>
            <a:r>
              <a:rPr sz="1600" b="1" i="1" spc="-30" dirty="0">
                <a:latin typeface="Times New Roman"/>
                <a:cs typeface="Times New Roman"/>
              </a:rPr>
              <a:t> </a:t>
            </a:r>
            <a:r>
              <a:rPr sz="1600" b="1" i="1" dirty="0">
                <a:latin typeface="Times New Roman"/>
                <a:cs typeface="Times New Roman"/>
              </a:rPr>
              <a:t>Thinhinane</a:t>
            </a:r>
            <a:r>
              <a:rPr sz="1600" b="1" i="1" spc="-3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Melissa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37488" y="1563877"/>
            <a:ext cx="4992370" cy="567690"/>
            <a:chOff x="1237488" y="1563877"/>
            <a:chExt cx="4992370" cy="5676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064" y="1600199"/>
              <a:ext cx="4955286" cy="5311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7488" y="1563877"/>
              <a:ext cx="4955159" cy="52933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19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569466" y="880364"/>
            <a:ext cx="5105400" cy="2660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SzPct val="83333"/>
              <a:buFont typeface="Calibri"/>
              <a:buChar char="●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Flexibilité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1019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flexibilité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capacité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changements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règles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d’organisation.</a:t>
            </a:r>
            <a:endParaRPr sz="1200">
              <a:latin typeface="Calibri"/>
              <a:cs typeface="Calibri"/>
            </a:endParaRPr>
          </a:p>
          <a:p>
            <a:pPr marL="241300" marR="10160" algn="just">
              <a:lnSpc>
                <a:spcPct val="101699"/>
              </a:lnSpc>
              <a:spcBef>
                <a:spcPts val="1005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flexibilité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réfère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capacité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répondre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positivement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rapidement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conditions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changeantes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l’environnement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utilisant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actuelles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capacité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absorber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l'introduction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nouveaux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technologies.</a:t>
            </a:r>
            <a:endParaRPr sz="1200">
              <a:latin typeface="Calibri"/>
              <a:cs typeface="Calibri"/>
            </a:endParaRPr>
          </a:p>
          <a:p>
            <a:pPr marL="233045" marR="5080" algn="just">
              <a:lnSpc>
                <a:spcPct val="101699"/>
              </a:lnSpc>
              <a:spcBef>
                <a:spcPts val="1200"/>
              </a:spcBef>
            </a:pPr>
            <a:r>
              <a:rPr sz="1200" dirty="0">
                <a:latin typeface="Calibri"/>
                <a:cs typeface="Calibri"/>
              </a:rPr>
              <a:t>Avoir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flexibilité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seulement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personnalisation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l'outil </a:t>
            </a:r>
            <a:r>
              <a:rPr sz="1200" dirty="0">
                <a:latin typeface="Calibri"/>
                <a:cs typeface="Calibri"/>
              </a:rPr>
              <a:t>(ajout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champs,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modification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formulaires,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etc.)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l'ajout </a:t>
            </a:r>
            <a:r>
              <a:rPr sz="1200" dirty="0">
                <a:latin typeface="Calibri"/>
                <a:cs typeface="Calibri"/>
              </a:rPr>
              <a:t>fonctionnel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(notion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modules)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rendant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répondre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changeants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lui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permettant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croître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changer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façon</a:t>
            </a:r>
            <a:r>
              <a:rPr sz="1200" spc="-10" dirty="0">
                <a:latin typeface="Calibri"/>
                <a:cs typeface="Calibri"/>
              </a:rPr>
              <a:t> exponentielle.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69466" y="3985386"/>
            <a:ext cx="5105400" cy="3811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 algn="just">
              <a:lnSpc>
                <a:spcPct val="100000"/>
              </a:lnSpc>
              <a:spcBef>
                <a:spcPts val="100"/>
              </a:spcBef>
              <a:buSzPct val="83333"/>
              <a:buFont typeface="Calibri"/>
              <a:buChar char="●"/>
              <a:tabLst>
                <a:tab pos="240029" algn="l"/>
              </a:tabLst>
            </a:pPr>
            <a:r>
              <a:rPr sz="1200" b="1" dirty="0">
                <a:latin typeface="Calibri"/>
                <a:cs typeface="Calibri"/>
              </a:rPr>
              <a:t>L’intégration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marR="8255" algn="just">
              <a:lnSpc>
                <a:spcPct val="101699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L’intégration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référence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connexions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processus,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car,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circulation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 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partage </a:t>
            </a:r>
            <a:r>
              <a:rPr sz="1200" dirty="0">
                <a:latin typeface="Calibri"/>
                <a:cs typeface="Calibri"/>
              </a:rPr>
              <a:t>d’information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entreprise,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engendrant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ainsi,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coopération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coordination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équipes.</a:t>
            </a:r>
            <a:endParaRPr sz="1200">
              <a:latin typeface="Calibri"/>
              <a:cs typeface="Calibri"/>
            </a:endParaRPr>
          </a:p>
          <a:p>
            <a:pPr marL="240029" indent="-227329" algn="just">
              <a:lnSpc>
                <a:spcPct val="100000"/>
              </a:lnSpc>
              <a:spcBef>
                <a:spcPts val="1030"/>
              </a:spcBef>
              <a:buSzPct val="83333"/>
              <a:buFont typeface="Calibri"/>
              <a:buChar char="●"/>
              <a:tabLst>
                <a:tab pos="240029" algn="l"/>
              </a:tabLst>
            </a:pPr>
            <a:r>
              <a:rPr sz="1200" b="1" dirty="0">
                <a:latin typeface="Calibri"/>
                <a:cs typeface="Calibri"/>
              </a:rPr>
              <a:t>Temps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réel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01699"/>
              </a:lnSpc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consultation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réel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l’une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caractéristiques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clé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ERP.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possession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réel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compréhension du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scénario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 l’entreprise,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suivant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systèmes,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équipements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réel.</a:t>
            </a:r>
            <a:endParaRPr sz="1200">
              <a:latin typeface="Calibri"/>
              <a:cs typeface="Calibri"/>
            </a:endParaRPr>
          </a:p>
          <a:p>
            <a:pPr marL="241300" marR="8255" algn="just">
              <a:lnSpc>
                <a:spcPct val="101699"/>
              </a:lnSpc>
            </a:pP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conséquence,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décisions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rapides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peuvent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être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prises,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affecter </a:t>
            </a:r>
            <a:r>
              <a:rPr sz="1200" dirty="0">
                <a:latin typeface="Calibri"/>
                <a:cs typeface="Calibri"/>
              </a:rPr>
              <a:t>considérablement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l'efficacité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entier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performances </a:t>
            </a:r>
            <a:r>
              <a:rPr sz="1200" dirty="0">
                <a:latin typeface="Calibri"/>
                <a:cs typeface="Calibri"/>
              </a:rPr>
              <a:t>globales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l'entreprise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impactées.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décideurs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sûrs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suivre,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mesurer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modifier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</a:t>
            </a:r>
            <a:endParaRPr sz="1200">
              <a:latin typeface="Calibri"/>
              <a:cs typeface="Calibri"/>
            </a:endParaRPr>
          </a:p>
          <a:p>
            <a:pPr marL="241300" marR="8890" algn="just">
              <a:lnSpc>
                <a:spcPct val="101699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conséquence,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réduire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considérablement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risque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d'erreur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dédoublement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d'incohérences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assurant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une </a:t>
            </a:r>
            <a:r>
              <a:rPr sz="1200" dirty="0">
                <a:latin typeface="Calibri"/>
                <a:cs typeface="Calibri"/>
              </a:rPr>
              <a:t>communication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888" y="8339553"/>
            <a:ext cx="5838190" cy="138874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66065" indent="-227965">
              <a:lnSpc>
                <a:spcPct val="100000"/>
              </a:lnSpc>
              <a:spcBef>
                <a:spcPts val="965"/>
              </a:spcBef>
              <a:buClr>
                <a:srgbClr val="2E5395"/>
              </a:buClr>
              <a:buFont typeface="Calibri"/>
              <a:buAutoNum type="arabicPeriod" startAt="7"/>
              <a:tabLst>
                <a:tab pos="2660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Objectif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6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6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7" baseline="26455" dirty="0">
                <a:solidFill>
                  <a:srgbClr val="2E5395"/>
                </a:solidFill>
                <a:latin typeface="Calibri"/>
                <a:cs typeface="Calibri"/>
              </a:rPr>
              <a:t>[5]</a:t>
            </a:r>
            <a:endParaRPr sz="1575" baseline="26455">
              <a:latin typeface="Calibri"/>
              <a:cs typeface="Calibri"/>
            </a:endParaRPr>
          </a:p>
          <a:p>
            <a:pPr marL="494665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visent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objectifs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intégration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entreprise,</a:t>
            </a:r>
            <a:endParaRPr sz="1200">
              <a:latin typeface="Calibri"/>
              <a:cs typeface="Calibri"/>
            </a:endParaRPr>
          </a:p>
          <a:p>
            <a:pPr marL="494665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lesquels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citons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947419" lvl="1" indent="-228600">
              <a:lnSpc>
                <a:spcPct val="100000"/>
              </a:lnSpc>
              <a:spcBef>
                <a:spcPts val="25"/>
              </a:spcBef>
              <a:buSzPct val="83333"/>
              <a:buChar char="●"/>
              <a:tabLst>
                <a:tab pos="947419" algn="l"/>
              </a:tabLst>
            </a:pPr>
            <a:r>
              <a:rPr sz="1200" dirty="0">
                <a:latin typeface="Calibri"/>
                <a:cs typeface="Calibri"/>
              </a:rPr>
              <a:t>Optimiser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contrôle.</a:t>
            </a:r>
            <a:endParaRPr sz="1200">
              <a:latin typeface="Calibri"/>
              <a:cs typeface="Calibri"/>
            </a:endParaRPr>
          </a:p>
          <a:p>
            <a:pPr marL="947419" lvl="1" indent="-228600">
              <a:lnSpc>
                <a:spcPct val="100000"/>
              </a:lnSpc>
              <a:spcBef>
                <a:spcPts val="20"/>
              </a:spcBef>
              <a:buSzPct val="83333"/>
              <a:buChar char="●"/>
              <a:tabLst>
                <a:tab pos="947419" algn="l"/>
              </a:tabLst>
            </a:pPr>
            <a:r>
              <a:rPr sz="1200" dirty="0">
                <a:latin typeface="Calibri"/>
                <a:cs typeface="Calibri"/>
              </a:rPr>
              <a:t>Assurer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l’intégration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947419" lvl="1" indent="-228600">
              <a:lnSpc>
                <a:spcPct val="100000"/>
              </a:lnSpc>
              <a:spcBef>
                <a:spcPts val="25"/>
              </a:spcBef>
              <a:buSzPct val="83333"/>
              <a:buChar char="●"/>
              <a:tabLst>
                <a:tab pos="947419" algn="l"/>
              </a:tabLst>
            </a:pPr>
            <a:r>
              <a:rPr sz="1200" dirty="0">
                <a:latin typeface="Calibri"/>
                <a:cs typeface="Calibri"/>
              </a:rPr>
              <a:t>Contrôler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unique.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9466" y="880364"/>
            <a:ext cx="5102860" cy="1882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 algn="just">
              <a:lnSpc>
                <a:spcPct val="100000"/>
              </a:lnSpc>
              <a:spcBef>
                <a:spcPts val="100"/>
              </a:spcBef>
              <a:buSzPct val="83333"/>
              <a:buChar char="●"/>
              <a:tabLst>
                <a:tab pos="240029" algn="l"/>
              </a:tabLst>
            </a:pPr>
            <a:r>
              <a:rPr sz="1200" dirty="0">
                <a:latin typeface="Calibri"/>
                <a:cs typeface="Calibri"/>
              </a:rPr>
              <a:t>Améliorer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globales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240029" indent="-227329" algn="just">
              <a:lnSpc>
                <a:spcPct val="100000"/>
              </a:lnSpc>
              <a:spcBef>
                <a:spcPts val="25"/>
              </a:spcBef>
              <a:buSzPct val="83333"/>
              <a:buChar char="●"/>
              <a:tabLst>
                <a:tab pos="240029" algn="l"/>
              </a:tabLst>
            </a:pPr>
            <a:r>
              <a:rPr sz="1200" dirty="0">
                <a:latin typeface="Calibri"/>
                <a:cs typeface="Calibri"/>
              </a:rPr>
              <a:t>Clarifier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objectifs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visés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240029" marR="8255" indent="-227329" algn="just">
              <a:lnSpc>
                <a:spcPct val="101699"/>
              </a:lnSpc>
              <a:buSzPct val="83333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Fournir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accès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4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sans</a:t>
            </a:r>
            <a:r>
              <a:rPr sz="1200" spc="4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compromettre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exigences 	</a:t>
            </a:r>
            <a:r>
              <a:rPr sz="1200" dirty="0">
                <a:latin typeface="Calibri"/>
                <a:cs typeface="Calibri"/>
              </a:rPr>
              <a:t>réglementaires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sécurités.</a:t>
            </a:r>
            <a:endParaRPr sz="1200">
              <a:latin typeface="Calibri"/>
              <a:cs typeface="Calibri"/>
            </a:endParaRPr>
          </a:p>
          <a:p>
            <a:pPr marL="240029" marR="5080" indent="-227329" algn="just">
              <a:lnSpc>
                <a:spcPct val="101699"/>
              </a:lnSpc>
              <a:buSzPct val="83333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améliore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l’organisation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l’entreprise.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plusieurs 	</a:t>
            </a:r>
            <a:r>
              <a:rPr sz="1200" dirty="0">
                <a:latin typeface="Calibri"/>
                <a:cs typeface="Calibri"/>
              </a:rPr>
              <a:t>bases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17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associées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17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la 	</a:t>
            </a:r>
            <a:r>
              <a:rPr sz="1200" dirty="0">
                <a:latin typeface="Calibri"/>
                <a:cs typeface="Calibri"/>
              </a:rPr>
              <a:t>centralisation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seul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endroit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circulation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	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engendrant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ainsi,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meilleure 	</a:t>
            </a:r>
            <a:r>
              <a:rPr sz="1200" dirty="0">
                <a:latin typeface="Calibri"/>
                <a:cs typeface="Calibri"/>
              </a:rPr>
              <a:t>compréhension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organisation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fluide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	</a:t>
            </a:r>
            <a:r>
              <a:rPr sz="1200" spc="-10" dirty="0">
                <a:latin typeface="Calibri"/>
                <a:cs typeface="Calibri"/>
              </a:rPr>
              <a:t>travail.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85186" y="7204329"/>
            <a:ext cx="2792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 4 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organisation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d'une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entreprise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avec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et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sans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ERP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[6]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888" y="7837772"/>
            <a:ext cx="5837555" cy="82804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0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8.</a:t>
            </a:r>
            <a:r>
              <a:rPr sz="1600" spc="18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avantages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et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6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inconvénients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6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7" baseline="26455" dirty="0">
                <a:solidFill>
                  <a:srgbClr val="2E5395"/>
                </a:solidFill>
                <a:latin typeface="Calibri"/>
                <a:cs typeface="Calibri"/>
              </a:rPr>
              <a:t>[7]</a:t>
            </a:r>
            <a:endParaRPr sz="1575" baseline="26455">
              <a:latin typeface="Calibri"/>
              <a:cs typeface="Calibri"/>
            </a:endParaRPr>
          </a:p>
          <a:p>
            <a:pPr marL="487045">
              <a:lnSpc>
                <a:spcPct val="100000"/>
              </a:lnSpc>
              <a:spcBef>
                <a:spcPts val="64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utilisés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entreprises.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outil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comporte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 marL="487045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d’inconvénients.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5663" y="3386835"/>
            <a:ext cx="6197191" cy="370649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24788" y="803718"/>
            <a:ext cx="5884545" cy="797940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890269" lvl="1" indent="-273685">
              <a:lnSpc>
                <a:spcPct val="100000"/>
              </a:lnSpc>
              <a:spcBef>
                <a:spcPts val="700"/>
              </a:spcBef>
              <a:buClr>
                <a:srgbClr val="2E5395"/>
              </a:buClr>
              <a:buSzPct val="92307"/>
              <a:buFont typeface="Calibri"/>
              <a:buAutoNum type="arabicPeriod"/>
              <a:tabLst>
                <a:tab pos="890269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avantages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3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740410">
              <a:lnSpc>
                <a:spcPct val="100000"/>
              </a:lnSpc>
              <a:spcBef>
                <a:spcPts val="555"/>
              </a:spcBef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avantages </a:t>
            </a:r>
            <a:r>
              <a:rPr sz="1200" dirty="0">
                <a:latin typeface="Calibri"/>
                <a:cs typeface="Calibri"/>
              </a:rPr>
              <a:t>découlent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l’utilisation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citons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1019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Retour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l’investissement.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Meilleure </a:t>
            </a:r>
            <a:r>
              <a:rPr sz="1200" spc="-10" dirty="0">
                <a:latin typeface="Calibri"/>
                <a:cs typeface="Calibri"/>
              </a:rPr>
              <a:t>compréhension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Efficacité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améliorée.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Minimiser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risques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d’erreurs.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3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Eviter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doublons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saisies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spc="-10" dirty="0">
                <a:latin typeface="Calibri"/>
                <a:cs typeface="Calibri"/>
              </a:rPr>
              <a:t>Transmission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d’informations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erreurs.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0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Accès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l’information.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Fidélisation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spc="-10" dirty="0">
                <a:latin typeface="Calibri"/>
                <a:cs typeface="Calibri"/>
              </a:rPr>
              <a:t>Amélioration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externe.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situations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problèmes</a:t>
            </a:r>
            <a:r>
              <a:rPr sz="1200" spc="-10" dirty="0">
                <a:latin typeface="Calibri"/>
                <a:cs typeface="Calibri"/>
              </a:rPr>
              <a:t> imprévus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Sécurité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élevée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unique.</a:t>
            </a:r>
            <a:endParaRPr sz="1200">
              <a:latin typeface="Calibri"/>
              <a:cs typeface="Calibri"/>
            </a:endParaRPr>
          </a:p>
          <a:p>
            <a:pPr marL="1218565" lvl="2" indent="-228600">
              <a:lnSpc>
                <a:spcPct val="100000"/>
              </a:lnSpc>
              <a:spcBef>
                <a:spcPts val="25"/>
              </a:spcBef>
              <a:buChar char="●"/>
              <a:tabLst>
                <a:tab pos="1218565" algn="l"/>
              </a:tabLst>
            </a:pPr>
            <a:r>
              <a:rPr sz="1200" dirty="0">
                <a:latin typeface="Calibri"/>
                <a:cs typeface="Calibri"/>
              </a:rPr>
              <a:t>Facilité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l’évolution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buFont typeface="Calibri"/>
              <a:buChar char="●"/>
            </a:pPr>
            <a:endParaRPr sz="12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spcBef>
                <a:spcPts val="270"/>
              </a:spcBef>
              <a:buFont typeface="Calibri"/>
              <a:buChar char="●"/>
            </a:pPr>
            <a:endParaRPr sz="1200">
              <a:latin typeface="Calibri"/>
              <a:cs typeface="Calibri"/>
            </a:endParaRPr>
          </a:p>
          <a:p>
            <a:pPr marL="890269" lvl="1" indent="-273685">
              <a:lnSpc>
                <a:spcPct val="100000"/>
              </a:lnSpc>
              <a:buClr>
                <a:srgbClr val="2E5395"/>
              </a:buClr>
              <a:buSzPct val="92307"/>
              <a:buFont typeface="Calibri"/>
              <a:buAutoNum type="arabicPeriod" startAt="2"/>
              <a:tabLst>
                <a:tab pos="890269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inconvénients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616585">
              <a:lnSpc>
                <a:spcPct val="100000"/>
              </a:lnSpc>
              <a:spcBef>
                <a:spcPts val="555"/>
              </a:spcBef>
            </a:pPr>
            <a:r>
              <a:rPr sz="1200" dirty="0">
                <a:latin typeface="Calibri"/>
                <a:cs typeface="Calibri"/>
              </a:rPr>
              <a:t>L’utilisation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logicielle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regroupant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activités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</a:t>
            </a:r>
            <a:endParaRPr sz="1200">
              <a:latin typeface="Calibri"/>
              <a:cs typeface="Calibri"/>
            </a:endParaRPr>
          </a:p>
          <a:p>
            <a:pPr marL="616585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forcément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contraintes,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parmi-</a:t>
            </a:r>
            <a:r>
              <a:rPr sz="1200" dirty="0">
                <a:latin typeface="Calibri"/>
                <a:cs typeface="Calibri"/>
              </a:rPr>
              <a:t>elles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099820" lvl="2" indent="-228600">
              <a:lnSpc>
                <a:spcPct val="100000"/>
              </a:lnSpc>
              <a:spcBef>
                <a:spcPts val="1030"/>
              </a:spcBef>
              <a:buSzPct val="83333"/>
              <a:buChar char="●"/>
              <a:tabLst>
                <a:tab pos="1099820" algn="l"/>
              </a:tabLst>
            </a:pPr>
            <a:r>
              <a:rPr sz="1200" dirty="0">
                <a:latin typeface="Calibri"/>
                <a:cs typeface="Calibri"/>
              </a:rPr>
              <a:t>Coût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d’intégration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élevé.</a:t>
            </a:r>
            <a:endParaRPr sz="1200">
              <a:latin typeface="Calibri"/>
              <a:cs typeface="Calibri"/>
            </a:endParaRPr>
          </a:p>
          <a:p>
            <a:pPr marL="1099820" lvl="2" indent="-228600">
              <a:lnSpc>
                <a:spcPct val="100000"/>
              </a:lnSpc>
              <a:spcBef>
                <a:spcPts val="25"/>
              </a:spcBef>
              <a:buSzPct val="83333"/>
              <a:buChar char="●"/>
              <a:tabLst>
                <a:tab pos="1099820" algn="l"/>
              </a:tabLst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propriétaire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d’utiliser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puissants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pour</a:t>
            </a:r>
            <a:endParaRPr sz="1200">
              <a:latin typeface="Calibri"/>
              <a:cs typeface="Calibri"/>
            </a:endParaRPr>
          </a:p>
          <a:p>
            <a:pPr marL="109982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traiter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volumineuse.</a:t>
            </a:r>
            <a:endParaRPr sz="1200">
              <a:latin typeface="Calibri"/>
              <a:cs typeface="Calibri"/>
            </a:endParaRPr>
          </a:p>
          <a:p>
            <a:pPr marL="1099820" lvl="2" indent="-228600">
              <a:lnSpc>
                <a:spcPct val="100000"/>
              </a:lnSpc>
              <a:spcBef>
                <a:spcPts val="25"/>
              </a:spcBef>
              <a:buSzPct val="83333"/>
              <a:buChar char="●"/>
              <a:tabLst>
                <a:tab pos="1099820" algn="l"/>
              </a:tabLst>
            </a:pPr>
            <a:r>
              <a:rPr sz="1200" dirty="0">
                <a:latin typeface="Calibri"/>
                <a:cs typeface="Calibri"/>
              </a:rPr>
              <a:t>Logiciel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œuvre.</a:t>
            </a:r>
            <a:endParaRPr sz="1200">
              <a:latin typeface="Calibri"/>
              <a:cs typeface="Calibri"/>
            </a:endParaRPr>
          </a:p>
          <a:p>
            <a:pPr marL="1099820" lvl="2" indent="-228600">
              <a:lnSpc>
                <a:spcPct val="100000"/>
              </a:lnSpc>
              <a:spcBef>
                <a:spcPts val="25"/>
              </a:spcBef>
              <a:buSzPct val="83333"/>
              <a:buChar char="●"/>
              <a:tabLst>
                <a:tab pos="1099820" algn="l"/>
              </a:tabLst>
            </a:pPr>
            <a:r>
              <a:rPr sz="1200" dirty="0">
                <a:latin typeface="Calibri"/>
                <a:cs typeface="Calibri"/>
              </a:rPr>
              <a:t>Rejet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difficultés</a:t>
            </a:r>
            <a:r>
              <a:rPr sz="1200" spc="-10" dirty="0">
                <a:latin typeface="Calibri"/>
                <a:cs typeface="Calibri"/>
              </a:rPr>
              <a:t> d’adaptation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1099820" lvl="2" indent="-228600">
              <a:lnSpc>
                <a:spcPct val="100000"/>
              </a:lnSpc>
              <a:spcBef>
                <a:spcPts val="20"/>
              </a:spcBef>
              <a:buSzPct val="83333"/>
              <a:buChar char="●"/>
              <a:tabLst>
                <a:tab pos="1099820" algn="l"/>
              </a:tabLst>
            </a:pPr>
            <a:r>
              <a:rPr sz="1200" dirty="0">
                <a:latin typeface="Calibri"/>
                <a:cs typeface="Calibri"/>
              </a:rPr>
              <a:t>Dépendance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l’éditeur.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Calibri"/>
              <a:cs typeface="Calibri"/>
            </a:endParaRPr>
          </a:p>
          <a:p>
            <a:pPr marL="304165" indent="-227965">
              <a:lnSpc>
                <a:spcPct val="100000"/>
              </a:lnSpc>
              <a:spcBef>
                <a:spcPts val="5"/>
              </a:spcBef>
              <a:buClr>
                <a:srgbClr val="2E5395"/>
              </a:buClr>
              <a:buFont typeface="Calibri"/>
              <a:buAutoNum type="arabicPeriod" startAt="9"/>
              <a:tabLst>
                <a:tab pos="3041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Types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déploiement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logiciels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6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7" baseline="26455" dirty="0">
                <a:solidFill>
                  <a:srgbClr val="2E5395"/>
                </a:solidFill>
                <a:latin typeface="Calibri"/>
                <a:cs typeface="Calibri"/>
              </a:rPr>
              <a:t>[8]</a:t>
            </a:r>
            <a:endParaRPr sz="1575" baseline="26455">
              <a:latin typeface="Calibri"/>
              <a:cs typeface="Calibri"/>
            </a:endParaRPr>
          </a:p>
          <a:p>
            <a:pPr marL="553085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Calibri"/>
                <a:cs typeface="Calibri"/>
              </a:rPr>
              <a:t>Ils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200">
              <a:latin typeface="Calibri"/>
              <a:cs typeface="Calibri"/>
            </a:endParaRPr>
          </a:p>
          <a:p>
            <a:pPr marL="979169" lvl="1" indent="-272415">
              <a:lnSpc>
                <a:spcPct val="100000"/>
              </a:lnSpc>
              <a:buClr>
                <a:srgbClr val="2E5395"/>
              </a:buClr>
              <a:buFont typeface="Calibri"/>
              <a:buAutoNum type="arabicPeriod"/>
              <a:tabLst>
                <a:tab pos="979169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déploiement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type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Cloud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76200" marR="40005" algn="just">
              <a:lnSpc>
                <a:spcPct val="110000"/>
              </a:lnSpc>
              <a:spcBef>
                <a:spcPts val="409"/>
              </a:spcBef>
            </a:pPr>
            <a:r>
              <a:rPr sz="1200" dirty="0">
                <a:latin typeface="Calibri"/>
                <a:cs typeface="Calibri"/>
              </a:rPr>
              <a:t>Ces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s’appuient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celui-ci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plutôt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serveurs </a:t>
            </a:r>
            <a:r>
              <a:rPr sz="1200" dirty="0">
                <a:latin typeface="Calibri"/>
                <a:cs typeface="Calibri"/>
              </a:rPr>
              <a:t>propriétaires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entreprises.</a:t>
            </a:r>
            <a:endParaRPr sz="1200">
              <a:latin typeface="Calibri"/>
              <a:cs typeface="Calibri"/>
            </a:endParaRPr>
          </a:p>
          <a:p>
            <a:pPr marL="76200" marR="40005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plupart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d’aujourd’hui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0" dirty="0">
                <a:latin typeface="Calibri"/>
                <a:cs typeface="Calibri"/>
              </a:rPr>
              <a:t> logiciels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plutôt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sur </a:t>
            </a:r>
            <a:r>
              <a:rPr sz="1200" dirty="0">
                <a:latin typeface="Calibri"/>
                <a:cs typeface="Calibri"/>
              </a:rPr>
              <a:t>site.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distants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permet </a:t>
            </a:r>
            <a:r>
              <a:rPr sz="1200" dirty="0">
                <a:latin typeface="Calibri"/>
                <a:cs typeface="Calibri"/>
              </a:rPr>
              <a:t>d’accéder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d’entreprise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endroit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ou </a:t>
            </a:r>
            <a:r>
              <a:rPr sz="1200" dirty="0">
                <a:latin typeface="Calibri"/>
                <a:cs typeface="Calibri"/>
              </a:rPr>
              <a:t>appareil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ayant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connexion Internet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moment.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03718"/>
            <a:ext cx="5788660" cy="39573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915669" lvl="1" indent="-272415" algn="just">
              <a:lnSpc>
                <a:spcPct val="100000"/>
              </a:lnSpc>
              <a:spcBef>
                <a:spcPts val="700"/>
              </a:spcBef>
              <a:buClr>
                <a:srgbClr val="2E5395"/>
              </a:buClr>
              <a:buFont typeface="Calibri"/>
              <a:buAutoNum type="arabicPeriod" startAt="2"/>
              <a:tabLst>
                <a:tab pos="915669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Déploiement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type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on-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premise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(sur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site)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12700" marR="6985" algn="just">
              <a:lnSpc>
                <a:spcPct val="109800"/>
              </a:lnSpc>
              <a:spcBef>
                <a:spcPts val="41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on-</a:t>
            </a:r>
            <a:r>
              <a:rPr sz="1200" dirty="0">
                <a:latin typeface="Calibri"/>
                <a:cs typeface="Calibri"/>
              </a:rPr>
              <a:t>premise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français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implémenté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matériaux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concernée,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celui-ci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n’est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pas </a:t>
            </a:r>
            <a:r>
              <a:rPr sz="1200" dirty="0">
                <a:latin typeface="Calibri"/>
                <a:cs typeface="Calibri"/>
              </a:rPr>
              <a:t>accessible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l’espace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 non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distance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hébergés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maintenus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200">
              <a:latin typeface="Calibri"/>
              <a:cs typeface="Calibri"/>
            </a:endParaRPr>
          </a:p>
          <a:p>
            <a:pPr marL="915669" lvl="1" indent="-272415" algn="just">
              <a:lnSpc>
                <a:spcPct val="100000"/>
              </a:lnSpc>
              <a:spcBef>
                <a:spcPts val="5"/>
              </a:spcBef>
              <a:buClr>
                <a:srgbClr val="2E5395"/>
              </a:buClr>
              <a:buFont typeface="Calibri"/>
              <a:buAutoNum type="arabicPeriod" startAt="3"/>
              <a:tabLst>
                <a:tab pos="915669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Déploiement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type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hybride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12700" marR="5080" algn="just">
              <a:lnSpc>
                <a:spcPct val="109600"/>
              </a:lnSpc>
              <a:spcBef>
                <a:spcPts val="43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hybride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combinaison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on- </a:t>
            </a:r>
            <a:r>
              <a:rPr sz="1200" dirty="0">
                <a:latin typeface="Calibri"/>
                <a:cs typeface="Calibri"/>
              </a:rPr>
              <a:t>premise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d’obtenir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deux </a:t>
            </a:r>
            <a:r>
              <a:rPr sz="1200" spc="-10" dirty="0">
                <a:latin typeface="Calibri"/>
                <a:cs typeface="Calibri"/>
              </a:rPr>
              <a:t>combinaisons.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915669" lvl="1" indent="-272415" algn="just">
              <a:lnSpc>
                <a:spcPct val="100000"/>
              </a:lnSpc>
              <a:buClr>
                <a:srgbClr val="2E5395"/>
              </a:buClr>
              <a:buFont typeface="Calibri"/>
              <a:buAutoNum type="arabicPeriod" startAt="4"/>
              <a:tabLst>
                <a:tab pos="915669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Déploiement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type</a:t>
            </a:r>
            <a:r>
              <a:rPr sz="13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hébergé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12700" marR="11430" algn="just">
              <a:lnSpc>
                <a:spcPct val="109800"/>
              </a:lnSpc>
              <a:spcBef>
                <a:spcPts val="42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hébergé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technologique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offert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ou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tiers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permettent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l’utilisation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l’exécution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logiciels </a:t>
            </a:r>
            <a:r>
              <a:rPr sz="1200" dirty="0">
                <a:latin typeface="Calibri"/>
                <a:cs typeface="Calibri"/>
              </a:rPr>
              <a:t>propriétaires,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disponible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généralement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connexion </a:t>
            </a:r>
            <a:r>
              <a:rPr sz="1200" dirty="0">
                <a:latin typeface="Calibri"/>
                <a:cs typeface="Calibri"/>
              </a:rPr>
              <a:t>réseau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propriétaires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logiciels,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mensuels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payés.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8288" y="5195394"/>
            <a:ext cx="5788025" cy="75120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643255">
              <a:lnSpc>
                <a:spcPct val="100000"/>
              </a:lnSpc>
              <a:spcBef>
                <a:spcPts val="685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9.5.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5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avantages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et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inconvénients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ct val="110000"/>
              </a:lnSpc>
              <a:spcBef>
                <a:spcPts val="400"/>
              </a:spcBef>
            </a:pP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inconvénients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tableau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ci-</a:t>
            </a:r>
            <a:r>
              <a:rPr sz="1200" dirty="0">
                <a:latin typeface="Calibri"/>
                <a:cs typeface="Calibri"/>
              </a:rPr>
              <a:t>dessous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00988" y="6363588"/>
          <a:ext cx="5899149" cy="22828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1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2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7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Avantages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566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Inconvénients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4039">
                <a:tc>
                  <a:txBody>
                    <a:bodyPr/>
                    <a:lstStyle/>
                    <a:p>
                      <a:pPr marL="177800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Cloud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Très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grande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accessibilité.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284480" indent="-229235">
                        <a:lnSpc>
                          <a:spcPct val="109200"/>
                        </a:lnSpc>
                        <a:spcBef>
                          <a:spcPts val="815"/>
                        </a:spcBef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Mise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jour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fréquente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et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rapide.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142240" indent="-229235" algn="just">
                        <a:lnSpc>
                          <a:spcPct val="109600"/>
                        </a:lnSpc>
                        <a:spcBef>
                          <a:spcPts val="810"/>
                        </a:spcBef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nécessite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d’équipe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informatique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pour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gérer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 le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maintenir.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950"/>
                        </a:spcBef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Coût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faible.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Certaines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fonctionnalités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sont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pas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modifiables.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 marR="281305" indent="-228600">
                        <a:lnSpc>
                          <a:spcPct val="109600"/>
                        </a:lnSpc>
                        <a:spcBef>
                          <a:spcPts val="905"/>
                        </a:spcBef>
                        <a:buAutoNum type="arabicPeriod" startAt="2"/>
                        <a:tabLst>
                          <a:tab pos="5251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Problème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sécurité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vu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données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accessibles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web.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00988" y="900683"/>
          <a:ext cx="5899149" cy="4548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1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2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9215">
                <a:tc>
                  <a:txBody>
                    <a:bodyPr/>
                    <a:lstStyle/>
                    <a:p>
                      <a:pPr marL="635" algn="ctr">
                        <a:lnSpc>
                          <a:spcPts val="1650"/>
                        </a:lnSpc>
                      </a:pPr>
                      <a:r>
                        <a:rPr sz="1400" b="1" spc="-25" dirty="0">
                          <a:latin typeface="Calibri"/>
                          <a:cs typeface="Calibri"/>
                        </a:rPr>
                        <a:t>On-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premise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sécurité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données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sont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conservées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local.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185420" indent="-229235">
                        <a:lnSpc>
                          <a:spcPct val="110000"/>
                        </a:lnSpc>
                        <a:spcBef>
                          <a:spcPts val="790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Indépendance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vis-à-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du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fournisseur.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93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Contrôle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données.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scalabilité</a:t>
                      </a:r>
                      <a:r>
                        <a:rPr sz="1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aseline="27777" dirty="0">
                          <a:latin typeface="Calibri"/>
                          <a:cs typeface="Calibri"/>
                        </a:rPr>
                        <a:t>[2]</a:t>
                      </a:r>
                      <a:r>
                        <a:rPr sz="1200" spc="135" baseline="2777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car elle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nécessite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l’évolution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matériel.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93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Coût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élevé.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1805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Hybride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1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Transition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facile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vers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le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cloud.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202565" indent="-229235">
                        <a:lnSpc>
                          <a:spcPct val="109200"/>
                        </a:lnSpc>
                        <a:spcBef>
                          <a:spcPts val="81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Combinaison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plusieurs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solutions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point.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208915" indent="-229235">
                        <a:lnSpc>
                          <a:spcPct val="109700"/>
                        </a:lnSpc>
                        <a:spcBef>
                          <a:spcPts val="810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Avoir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l’efficacité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calcul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site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l’espace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stockage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cloud.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1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mauvais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choix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peut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 marR="248920">
                        <a:lnSpc>
                          <a:spcPts val="1580"/>
                        </a:lnSpc>
                        <a:spcBef>
                          <a:spcPts val="6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compromettre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compatibilité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entre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cloud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site,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donc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devenir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nuisance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pour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l’entreprise.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29235" marR="13970" indent="-229235" algn="ctr">
                        <a:lnSpc>
                          <a:spcPct val="100000"/>
                        </a:lnSpc>
                        <a:spcBef>
                          <a:spcPts val="869"/>
                        </a:spcBef>
                        <a:buAutoNum type="arabicPeriod" startAt="2"/>
                        <a:tabLst>
                          <a:tab pos="22923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Avoir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besoin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d’un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informaticien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R="952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pour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gérer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partie sur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site.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7485">
                <a:tc>
                  <a:txBody>
                    <a:bodyPr/>
                    <a:lstStyle/>
                    <a:p>
                      <a:pPr marL="635" algn="ctr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Hébergé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marR="391795" indent="-229235">
                        <a:lnSpc>
                          <a:spcPct val="110000"/>
                        </a:lnSpc>
                        <a:spcBef>
                          <a:spcPts val="1019"/>
                        </a:spcBef>
                        <a:buAutoNum type="arabicPeriod"/>
                        <a:tabLst>
                          <a:tab pos="525780" algn="l"/>
                          <a:tab pos="56070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	Réduction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globale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coûts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informatiques.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342900" indent="-229235">
                        <a:lnSpc>
                          <a:spcPct val="109200"/>
                        </a:lnSpc>
                        <a:spcBef>
                          <a:spcPts val="815"/>
                        </a:spcBef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Économiser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l'espace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stockage.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944"/>
                        </a:spcBef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Très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grande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accessibilité.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Dépendance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vis-à-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du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fournisseur.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104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Nécessite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accès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Internet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699005" y="5439282"/>
            <a:ext cx="41630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avantages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et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inconvénients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types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déploiement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ERP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7488" y="6071460"/>
            <a:ext cx="5859145" cy="264922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520065" indent="-456565">
              <a:lnSpc>
                <a:spcPct val="100000"/>
              </a:lnSpc>
              <a:spcBef>
                <a:spcPts val="965"/>
              </a:spcBef>
              <a:buClr>
                <a:srgbClr val="2E5395"/>
              </a:buClr>
              <a:buFont typeface="Calibri"/>
              <a:buAutoNum type="arabicPeriod" startAt="10"/>
              <a:tabLst>
                <a:tab pos="5200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Type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7" baseline="26455" dirty="0">
                <a:solidFill>
                  <a:srgbClr val="2E5395"/>
                </a:solidFill>
                <a:latin typeface="Calibri"/>
                <a:cs typeface="Calibri"/>
              </a:rPr>
              <a:t>[9]</a:t>
            </a:r>
            <a:endParaRPr sz="1575" baseline="26455">
              <a:latin typeface="Calibri"/>
              <a:cs typeface="Calibri"/>
            </a:endParaRPr>
          </a:p>
          <a:p>
            <a:pPr marL="520065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cinq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200">
              <a:latin typeface="Calibri"/>
              <a:cs typeface="Calibri"/>
            </a:endParaRPr>
          </a:p>
          <a:p>
            <a:pPr marL="985519" lvl="1" indent="-33401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985519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généralistes</a:t>
            </a:r>
            <a:endParaRPr sz="1300">
              <a:latin typeface="Calibri"/>
              <a:cs typeface="Calibri"/>
            </a:endParaRPr>
          </a:p>
          <a:p>
            <a:pPr marL="651510" marR="30480" algn="just">
              <a:lnSpc>
                <a:spcPct val="109600"/>
              </a:lnSpc>
              <a:spcBef>
                <a:spcPts val="430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ayant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basiques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répondent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 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classiques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 et il s’adapte 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secteur d’activité.</a:t>
            </a:r>
            <a:endParaRPr sz="1200">
              <a:latin typeface="Calibri"/>
              <a:cs typeface="Calibri"/>
            </a:endParaRPr>
          </a:p>
          <a:p>
            <a:pPr marL="651510" marR="27940" algn="just">
              <a:lnSpc>
                <a:spcPct val="1098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paramétrages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adapter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possède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sélectionnables </a:t>
            </a:r>
            <a:r>
              <a:rPr sz="1200" dirty="0">
                <a:latin typeface="Calibri"/>
                <a:cs typeface="Calibri"/>
              </a:rPr>
              <a:t>selon 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métier.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déploiement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 utilisé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 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 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spc="-10" dirty="0">
                <a:latin typeface="Calibri"/>
                <a:cs typeface="Calibri"/>
              </a:rPr>
              <a:t>cloud.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00988" y="9311385"/>
            <a:ext cx="1829435" cy="10795"/>
          </a:xfrm>
          <a:custGeom>
            <a:avLst/>
            <a:gdLst/>
            <a:ahLst/>
            <a:cxnLst/>
            <a:rect l="l" t="t" r="r" b="b"/>
            <a:pathLst>
              <a:path w="1829435" h="10795">
                <a:moveTo>
                  <a:pt x="1829053" y="0"/>
                </a:moveTo>
                <a:lnTo>
                  <a:pt x="0" y="0"/>
                </a:lnTo>
                <a:lnTo>
                  <a:pt x="0" y="10667"/>
                </a:lnTo>
                <a:lnTo>
                  <a:pt x="1829053" y="10667"/>
                </a:lnTo>
                <a:lnTo>
                  <a:pt x="18290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62888" y="9382455"/>
            <a:ext cx="58026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Calibri"/>
                <a:cs typeface="Calibri"/>
              </a:rPr>
              <a:t>2</a:t>
            </a:r>
            <a:r>
              <a:rPr sz="800" spc="60" dirty="0">
                <a:latin typeface="Calibri"/>
                <a:cs typeface="Calibri"/>
              </a:rPr>
              <a:t> </a:t>
            </a:r>
            <a:r>
              <a:rPr sz="1350" baseline="6172" dirty="0">
                <a:latin typeface="Calibri"/>
                <a:cs typeface="Calibri"/>
              </a:rPr>
              <a:t>D’après</a:t>
            </a:r>
            <a:r>
              <a:rPr sz="1350" spc="-15" baseline="6172" dirty="0">
                <a:latin typeface="Calibri"/>
                <a:cs typeface="Calibri"/>
              </a:rPr>
              <a:t> </a:t>
            </a:r>
            <a:r>
              <a:rPr sz="1350" baseline="6172" dirty="0">
                <a:latin typeface="Calibri"/>
                <a:cs typeface="Calibri"/>
                <a:hlinkClick r:id="rId2"/>
              </a:rPr>
              <a:t>dicofr.com</a:t>
            </a:r>
            <a:r>
              <a:rPr sz="1350" spc="-7" baseline="6172" dirty="0">
                <a:latin typeface="Calibri"/>
                <a:cs typeface="Calibri"/>
              </a:rPr>
              <a:t> </a:t>
            </a:r>
            <a:r>
              <a:rPr sz="1350" baseline="6172" dirty="0">
                <a:latin typeface="Calibri"/>
                <a:cs typeface="Calibri"/>
              </a:rPr>
              <a:t>la</a:t>
            </a:r>
            <a:r>
              <a:rPr sz="1350" spc="-15" baseline="6172" dirty="0">
                <a:latin typeface="Calibri"/>
                <a:cs typeface="Calibri"/>
              </a:rPr>
              <a:t> scalabilité</a:t>
            </a:r>
            <a:r>
              <a:rPr sz="1350" baseline="6172" dirty="0">
                <a:latin typeface="Calibri"/>
                <a:cs typeface="Calibri"/>
              </a:rPr>
              <a:t> est</a:t>
            </a:r>
            <a:r>
              <a:rPr sz="1350" spc="-7" baseline="6172" dirty="0">
                <a:latin typeface="Calibri"/>
                <a:cs typeface="Calibri"/>
              </a:rPr>
              <a:t> </a:t>
            </a:r>
            <a:r>
              <a:rPr sz="800" dirty="0">
                <a:latin typeface="Verdana"/>
                <a:cs typeface="Verdana"/>
              </a:rPr>
              <a:t>la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capacité d'un</a:t>
            </a:r>
            <a:r>
              <a:rPr sz="800" spc="-2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système,</a:t>
            </a:r>
            <a:r>
              <a:rPr sz="800" spc="-2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ou</a:t>
            </a:r>
            <a:r>
              <a:rPr sz="800" spc="-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de</a:t>
            </a:r>
            <a:r>
              <a:rPr sz="800" spc="-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ses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composants,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à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être</a:t>
            </a:r>
            <a:r>
              <a:rPr sz="800" spc="-3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utilisé sur des</a:t>
            </a:r>
            <a:r>
              <a:rPr sz="800" spc="-10" dirty="0">
                <a:latin typeface="Verdana"/>
                <a:cs typeface="Verdana"/>
              </a:rPr>
              <a:t> plates-</a:t>
            </a:r>
            <a:endParaRPr sz="8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800" dirty="0">
                <a:latin typeface="Verdana"/>
                <a:cs typeface="Verdana"/>
              </a:rPr>
              <a:t>formes</a:t>
            </a:r>
            <a:r>
              <a:rPr sz="800" spc="-2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de</a:t>
            </a:r>
            <a:r>
              <a:rPr sz="800" spc="-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tailles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très</a:t>
            </a:r>
            <a:r>
              <a:rPr sz="800" spc="-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inférieures</a:t>
            </a:r>
            <a:r>
              <a:rPr sz="800" spc="-2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ou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très</a:t>
            </a:r>
            <a:r>
              <a:rPr sz="800" spc="-20" dirty="0">
                <a:latin typeface="Verdana"/>
                <a:cs typeface="Verdana"/>
              </a:rPr>
              <a:t> </a:t>
            </a:r>
            <a:r>
              <a:rPr sz="800" spc="-10" dirty="0">
                <a:latin typeface="Verdana"/>
                <a:cs typeface="Verdana"/>
              </a:rPr>
              <a:t>supérieures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76502" y="800548"/>
            <a:ext cx="5198745" cy="8373109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46710" lvl="1" indent="-334010" algn="just">
              <a:lnSpc>
                <a:spcPct val="100000"/>
              </a:lnSpc>
              <a:spcBef>
                <a:spcPts val="710"/>
              </a:spcBef>
              <a:buAutoNum type="arabicPeriod" startAt="2"/>
              <a:tabLst>
                <a:tab pos="346710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spécialisés</a:t>
            </a:r>
            <a:endParaRPr sz="1300">
              <a:latin typeface="Calibri"/>
              <a:cs typeface="Calibri"/>
            </a:endParaRPr>
          </a:p>
          <a:p>
            <a:pPr marL="12700" marR="9525" algn="just">
              <a:lnSpc>
                <a:spcPct val="109800"/>
              </a:lnSpc>
              <a:spcBef>
                <a:spcPts val="430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genre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intégralement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pensé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métier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particulier,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répondent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parfaitement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problèmes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complexes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particuliers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secteur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d’activité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lesquels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été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développés,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choisissent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métier</a:t>
            </a:r>
            <a:r>
              <a:rPr sz="1200" spc="4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lequel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spécialisés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développer</a:t>
            </a:r>
            <a:r>
              <a:rPr sz="1200" spc="4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ERP </a:t>
            </a:r>
            <a:r>
              <a:rPr sz="1200" dirty="0">
                <a:latin typeface="Calibri"/>
                <a:cs typeface="Calibri"/>
              </a:rPr>
              <a:t>parfaitement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adapté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moindres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détails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celui-</a:t>
            </a:r>
            <a:r>
              <a:rPr sz="1200" spc="-25" dirty="0">
                <a:latin typeface="Calibri"/>
                <a:cs typeface="Calibri"/>
              </a:rPr>
              <a:t>ci.</a:t>
            </a:r>
            <a:endParaRPr sz="1200">
              <a:latin typeface="Calibri"/>
              <a:cs typeface="Calibri"/>
            </a:endParaRPr>
          </a:p>
          <a:p>
            <a:pPr marL="12700" marR="5715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Parmi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secteurs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d’activité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couverts,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santé,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biologie,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logistique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difficulté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prévoir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changements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évolutions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secteur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d’activités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choisi.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346710" lvl="1" indent="-334010" algn="just">
              <a:lnSpc>
                <a:spcPct val="100000"/>
              </a:lnSpc>
              <a:buAutoNum type="arabicPeriod" startAt="3"/>
              <a:tabLst>
                <a:tab pos="346710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open-source</a:t>
            </a:r>
            <a:endParaRPr sz="1300">
              <a:latin typeface="Calibri"/>
              <a:cs typeface="Calibri"/>
            </a:endParaRPr>
          </a:p>
          <a:p>
            <a:pPr marL="12700" marR="6985" algn="just">
              <a:lnSpc>
                <a:spcPct val="109800"/>
              </a:lnSpc>
              <a:spcBef>
                <a:spcPts val="430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n’impose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l’acquisition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licence,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permettre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modification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légalement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rendre techniquement possible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notamment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réutilisation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disposition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ajuster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ajoutant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manque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retranché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alourdit.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200">
              <a:latin typeface="Calibri"/>
              <a:cs typeface="Calibri"/>
            </a:endParaRPr>
          </a:p>
          <a:p>
            <a:pPr marL="346710" lvl="1" indent="-334010" algn="just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346710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propriétaires</a:t>
            </a:r>
            <a:endParaRPr sz="13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425"/>
              </a:spcBef>
            </a:pPr>
            <a:r>
              <a:rPr sz="1200" dirty="0">
                <a:latin typeface="Calibri"/>
                <a:cs typeface="Calibri"/>
              </a:rPr>
              <a:t>Ils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édités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sociétés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implique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l’achat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licence,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est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lequel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société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autorise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produit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émettant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celle-</a:t>
            </a:r>
            <a:r>
              <a:rPr sz="1200" dirty="0">
                <a:latin typeface="Calibri"/>
                <a:cs typeface="Calibri"/>
              </a:rPr>
              <a:t>ci,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lequel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détermine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obligations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 </a:t>
            </a:r>
            <a:r>
              <a:rPr sz="1200" spc="-10" dirty="0">
                <a:latin typeface="Calibri"/>
                <a:cs typeface="Calibri"/>
              </a:rPr>
              <a:t>responsabilités</a:t>
            </a:r>
            <a:r>
              <a:rPr sz="1200" dirty="0">
                <a:latin typeface="Calibri"/>
                <a:cs typeface="Calibri"/>
              </a:rPr>
              <a:t> de</a:t>
            </a:r>
            <a:r>
              <a:rPr sz="1200" spc="-10" dirty="0">
                <a:latin typeface="Calibri"/>
                <a:cs typeface="Calibri"/>
              </a:rPr>
              <a:t> chacun.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200" dirty="0">
                <a:latin typeface="Calibri"/>
                <a:cs typeface="Calibri"/>
              </a:rPr>
              <a:t>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payants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modifiables.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346710" lvl="1" indent="-334010" algn="just">
              <a:lnSpc>
                <a:spcPct val="100000"/>
              </a:lnSpc>
              <a:buAutoNum type="arabicPeriod" startAt="5"/>
              <a:tabLst>
                <a:tab pos="346710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en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mode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SAAS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(Software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As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Service)</a:t>
            </a:r>
            <a:endParaRPr sz="1300">
              <a:latin typeface="Calibri"/>
              <a:cs typeface="Calibri"/>
            </a:endParaRPr>
          </a:p>
          <a:p>
            <a:pPr marL="12700" marR="6985" algn="just">
              <a:lnSpc>
                <a:spcPct val="109700"/>
              </a:lnSpc>
              <a:spcBef>
                <a:spcPts val="41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(Software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commercialisés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forme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 sous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différence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qu’ils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utilisent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distants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n’est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puissants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manipuler.</a:t>
            </a:r>
            <a:endParaRPr sz="1200">
              <a:latin typeface="Calibri"/>
              <a:cs typeface="Calibri"/>
            </a:endParaRPr>
          </a:p>
          <a:p>
            <a:pPr marL="12700" marR="6985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SAAS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accessibles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partir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ordinateur, </a:t>
            </a:r>
            <a:r>
              <a:rPr sz="1200" dirty="0">
                <a:latin typeface="Calibri"/>
                <a:cs typeface="Calibri"/>
              </a:rPr>
              <a:t>téléphone 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tablette ayant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connexion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 évidemment</a:t>
            </a:r>
            <a:r>
              <a:rPr sz="1200" spc="-10" dirty="0">
                <a:latin typeface="Calibri"/>
                <a:cs typeface="Calibri"/>
              </a:rPr>
              <a:t> déployés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cloud.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346710" lvl="1" indent="-334010" algn="just">
              <a:lnSpc>
                <a:spcPct val="100000"/>
              </a:lnSpc>
              <a:buAutoNum type="arabicPeriod" startAt="6"/>
              <a:tabLst>
                <a:tab pos="346710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avantages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et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inconvénients</a:t>
            </a:r>
            <a:endParaRPr sz="1300">
              <a:latin typeface="Calibri"/>
              <a:cs typeface="Calibri"/>
            </a:endParaRPr>
          </a:p>
          <a:p>
            <a:pPr marL="12700" marR="95885">
              <a:lnSpc>
                <a:spcPct val="110000"/>
              </a:lnSpc>
              <a:spcBef>
                <a:spcPts val="425"/>
              </a:spcBef>
            </a:pPr>
            <a:r>
              <a:rPr sz="1200" dirty="0">
                <a:latin typeface="Calibri"/>
                <a:cs typeface="Calibri"/>
              </a:rPr>
              <a:t>Chacun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précédemment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inconvénients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ci-</a:t>
            </a:r>
            <a:r>
              <a:rPr sz="1200" dirty="0">
                <a:latin typeface="Calibri"/>
                <a:cs typeface="Calibri"/>
              </a:rPr>
              <a:t>dessous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25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9516" y="900683"/>
          <a:ext cx="6040755" cy="7907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2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2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Avantages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63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Inconvénients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825"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400" b="1" spc="-25" dirty="0">
                          <a:latin typeface="Calibri"/>
                          <a:cs typeface="Calibri"/>
                        </a:rPr>
                        <a:t>ERP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généralistes</a:t>
                      </a:r>
                      <a:r>
                        <a:rPr sz="1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spc="-30" baseline="30864" dirty="0">
                          <a:latin typeface="Calibri"/>
                          <a:cs typeface="Calibri"/>
                        </a:rPr>
                        <a:t>[10]</a:t>
                      </a:r>
                      <a:endParaRPr sz="1350" baseline="30864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6415" indent="-229235">
                        <a:lnSpc>
                          <a:spcPts val="1405"/>
                        </a:lnSpc>
                        <a:buAutoNum type="arabicPeriod"/>
                        <a:tabLst>
                          <a:tab pos="526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Moins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cher.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323215" indent="-228600">
                        <a:lnSpc>
                          <a:spcPct val="109200"/>
                        </a:lnSpc>
                        <a:spcBef>
                          <a:spcPts val="815"/>
                        </a:spcBef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Est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solution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testée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par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plusieurs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entreprises.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6415" indent="-229235">
                        <a:lnSpc>
                          <a:spcPct val="100000"/>
                        </a:lnSpc>
                        <a:spcBef>
                          <a:spcPts val="944"/>
                        </a:spcBef>
                        <a:buAutoNum type="arabicPeriod"/>
                        <a:tabLst>
                          <a:tab pos="526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Solution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robuste.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N’est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adapté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sur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mesure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l’entreprise.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940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Solution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lourde.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1805">
                <a:tc>
                  <a:txBody>
                    <a:bodyPr/>
                    <a:lstStyle/>
                    <a:p>
                      <a:pPr>
                        <a:lnSpc>
                          <a:spcPts val="163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ERP</a:t>
                      </a:r>
                      <a:r>
                        <a:rPr sz="1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spécialisés</a:t>
                      </a:r>
                      <a:r>
                        <a:rPr sz="1400" b="1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spc="-30" baseline="30864" dirty="0">
                          <a:latin typeface="Calibri"/>
                          <a:cs typeface="Calibri"/>
                        </a:rPr>
                        <a:t>[11]</a:t>
                      </a:r>
                      <a:endParaRPr sz="1350" baseline="30864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6415" indent="-229235">
                        <a:lnSpc>
                          <a:spcPts val="1405"/>
                        </a:lnSpc>
                        <a:buAutoNum type="arabicPeriod"/>
                        <a:tabLst>
                          <a:tab pos="526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reconnaître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dans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solution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intégrée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117475" indent="-228600">
                        <a:lnSpc>
                          <a:spcPct val="110000"/>
                        </a:lnSpc>
                        <a:spcBef>
                          <a:spcPts val="79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logiciel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est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immédiatement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fonctionnel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sans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avoir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à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l’adapter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accès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besoins.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145415" indent="-228600">
                        <a:lnSpc>
                          <a:spcPct val="110000"/>
                        </a:lnSpc>
                        <a:spcBef>
                          <a:spcPts val="79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déploiement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solution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est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simple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rapide.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Moins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adapté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à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l’évolution.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525780" marR="161290" indent="-229235">
                        <a:lnSpc>
                          <a:spcPct val="110000"/>
                        </a:lnSpc>
                        <a:spcBef>
                          <a:spcPts val="79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Logiciel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maintenance coûteux.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8885">
                <a:tc>
                  <a:txBody>
                    <a:bodyPr/>
                    <a:lstStyle/>
                    <a:p>
                      <a:pPr marL="67310">
                        <a:lnSpc>
                          <a:spcPts val="165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ERP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open-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source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spc="-30" baseline="30864" dirty="0">
                          <a:latin typeface="Calibri"/>
                          <a:cs typeface="Calibri"/>
                        </a:rPr>
                        <a:t>[12]</a:t>
                      </a:r>
                      <a:endParaRPr sz="1350" baseline="30864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6415" indent="-229235">
                        <a:lnSpc>
                          <a:spcPts val="1405"/>
                        </a:lnSpc>
                        <a:buAutoNum type="arabicPeriod"/>
                        <a:tabLst>
                          <a:tab pos="52641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Processus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hautement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personnalisable.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6415" indent="-229235">
                        <a:lnSpc>
                          <a:spcPct val="100000"/>
                        </a:lnSpc>
                        <a:spcBef>
                          <a:spcPts val="940"/>
                        </a:spcBef>
                        <a:buAutoNum type="arabicPeriod" startAt="2"/>
                        <a:tabLst>
                          <a:tab pos="526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coûts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minimes.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6415" indent="-229235">
                        <a:lnSpc>
                          <a:spcPct val="100000"/>
                        </a:lnSpc>
                        <a:spcBef>
                          <a:spcPts val="935"/>
                        </a:spcBef>
                        <a:buAutoNum type="arabicPeriod" startAt="2"/>
                        <a:tabLst>
                          <a:tab pos="52641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Indépendance.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Limité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termes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fonctionnalité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64135" indent="-229235" algn="just">
                        <a:lnSpc>
                          <a:spcPct val="110000"/>
                        </a:lnSpc>
                        <a:spcBef>
                          <a:spcPts val="79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modification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nécessite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bonne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connaissance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informatique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1805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</a:pPr>
                      <a:r>
                        <a:rPr sz="1400" b="1" spc="-25" dirty="0">
                          <a:latin typeface="Calibri"/>
                          <a:cs typeface="Calibri"/>
                        </a:rPr>
                        <a:t>ERP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propriétaires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spc="-30" baseline="30864" dirty="0">
                          <a:latin typeface="Calibri"/>
                          <a:cs typeface="Calibri"/>
                        </a:rPr>
                        <a:t>[13]</a:t>
                      </a:r>
                      <a:endParaRPr sz="1350" baseline="30864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6415" indent="-229235">
                        <a:lnSpc>
                          <a:spcPts val="1405"/>
                        </a:lnSpc>
                        <a:buAutoNum type="arabicPeriod"/>
                        <a:tabLst>
                          <a:tab pos="526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Service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adapté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l’activité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l’entreprise.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162560" indent="-228600">
                        <a:lnSpc>
                          <a:spcPct val="109600"/>
                        </a:lnSpc>
                        <a:spcBef>
                          <a:spcPts val="810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Profiter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d’un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service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assurant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maintenance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service après-vente.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6415" indent="-229235">
                        <a:lnSpc>
                          <a:spcPct val="100000"/>
                        </a:lnSpc>
                        <a:spcBef>
                          <a:spcPts val="950"/>
                        </a:spcBef>
                        <a:buAutoNum type="arabicPeriod" startAt="2"/>
                        <a:tabLst>
                          <a:tab pos="526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Profiter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savoir-faire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l’éditeur.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5780" indent="-229235">
                        <a:lnSpc>
                          <a:spcPts val="1405"/>
                        </a:lnSpc>
                        <a:buAutoNum type="arabicPeriod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Dépendance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envers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l’éditeur.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950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Coût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élevé.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indent="-229235">
                        <a:lnSpc>
                          <a:spcPct val="100000"/>
                        </a:lnSpc>
                        <a:spcBef>
                          <a:spcPts val="935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Flexibilité.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2745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ERP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mode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100" b="1" baseline="-19841" dirty="0">
                          <a:latin typeface="Calibri"/>
                          <a:cs typeface="Calibri"/>
                        </a:rPr>
                        <a:t>SAAS</a:t>
                      </a:r>
                      <a:r>
                        <a:rPr sz="2100" b="1" spc="-179" baseline="-1984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20" dirty="0">
                          <a:latin typeface="Calibri"/>
                          <a:cs typeface="Calibri"/>
                        </a:rPr>
                        <a:t>[14]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6415" indent="-229235">
                        <a:lnSpc>
                          <a:spcPts val="1405"/>
                        </a:lnSpc>
                        <a:buAutoNum type="arabicPeriod"/>
                        <a:tabLst>
                          <a:tab pos="52641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L’externalisation.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6415" indent="-229235">
                        <a:lnSpc>
                          <a:spcPct val="100000"/>
                        </a:lnSpc>
                        <a:spcBef>
                          <a:spcPts val="935"/>
                        </a:spcBef>
                        <a:buAutoNum type="arabicPeriod"/>
                        <a:tabLst>
                          <a:tab pos="526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Optimiser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coûts.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29235" marR="88900" indent="-229235" algn="r">
                        <a:lnSpc>
                          <a:spcPct val="100000"/>
                        </a:lnSpc>
                        <a:spcBef>
                          <a:spcPts val="950"/>
                        </a:spcBef>
                        <a:buAutoNum type="arabicPeriod"/>
                        <a:tabLst>
                          <a:tab pos="22923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L’application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est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mise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jour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et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R="143510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maintenue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fournisseur.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 marR="647065" indent="-228600">
                        <a:lnSpc>
                          <a:spcPct val="109400"/>
                        </a:lnSpc>
                        <a:spcBef>
                          <a:spcPts val="810"/>
                        </a:spcBef>
                        <a:buAutoNum type="arabicPeriod" startAt="4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Accès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permanent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aux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données.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 marR="257810" indent="-229235" algn="r">
                        <a:lnSpc>
                          <a:spcPts val="1405"/>
                        </a:lnSpc>
                        <a:buAutoNum type="arabicPeriod"/>
                        <a:tabLst>
                          <a:tab pos="22923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Dépendance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envers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R="252729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prestataire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service.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525780" marR="137795" indent="-229235">
                        <a:lnSpc>
                          <a:spcPct val="109600"/>
                        </a:lnSpc>
                        <a:spcBef>
                          <a:spcPts val="810"/>
                        </a:spcBef>
                        <a:buAutoNum type="arabicPeriod" startAt="2"/>
                        <a:tabLst>
                          <a:tab pos="5257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Risques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liés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dépôt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de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bilan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prestataire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de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service.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070861" y="8798813"/>
            <a:ext cx="34188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 des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avantages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et des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Inconvénients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types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ERP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5588" y="877315"/>
            <a:ext cx="5837555" cy="1207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1965" indent="-4565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11"/>
              <a:tabLst>
                <a:tab pos="4819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L’Architecture</a:t>
            </a:r>
            <a:r>
              <a:rPr sz="16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d’un</a:t>
            </a:r>
            <a:r>
              <a:rPr sz="16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Clr>
                <a:srgbClr val="2E5395"/>
              </a:buClr>
              <a:buFont typeface="Calibri"/>
              <a:buAutoNum type="arabicPeriod" startAt="11"/>
            </a:pPr>
            <a:endParaRPr sz="1600">
              <a:latin typeface="Calibri"/>
              <a:cs typeface="Calibri"/>
            </a:endParaRPr>
          </a:p>
          <a:p>
            <a:pPr marL="947419" lvl="1" indent="-334010">
              <a:lnSpc>
                <a:spcPct val="100000"/>
              </a:lnSpc>
              <a:buAutoNum type="arabicPeriod"/>
              <a:tabLst>
                <a:tab pos="947419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L’architecture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technique</a:t>
            </a:r>
            <a:r>
              <a:rPr sz="1300" spc="-6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[30]</a:t>
            </a:r>
            <a:endParaRPr sz="1575" baseline="26455">
              <a:latin typeface="Calibri"/>
              <a:cs typeface="Calibri"/>
            </a:endParaRPr>
          </a:p>
          <a:p>
            <a:pPr marL="613410" marR="43180">
              <a:lnSpc>
                <a:spcPct val="109200"/>
              </a:lnSpc>
              <a:spcBef>
                <a:spcPts val="535"/>
              </a:spcBef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caractérise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architecture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Client/serveur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niveaux,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 </a:t>
            </a:r>
            <a:r>
              <a:rPr sz="1200" dirty="0">
                <a:latin typeface="Calibri"/>
                <a:cs typeface="Calibri"/>
              </a:rPr>
              <a:t>proposant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9714" y="5686170"/>
            <a:ext cx="1962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5 :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Architecture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technique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d'un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ERP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8204" y="6548533"/>
            <a:ext cx="5693410" cy="27895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40"/>
              </a:spcBef>
              <a:buFont typeface="Calibri"/>
              <a:buChar char="●"/>
              <a:tabLst>
                <a:tab pos="240665" algn="l"/>
              </a:tabLst>
            </a:pPr>
            <a:r>
              <a:rPr sz="1300" b="1" dirty="0">
                <a:latin typeface="Calibri"/>
                <a:cs typeface="Calibri"/>
              </a:rPr>
              <a:t>Niveau</a:t>
            </a:r>
            <a:r>
              <a:rPr sz="1300" b="1" spc="-50" dirty="0">
                <a:latin typeface="Calibri"/>
                <a:cs typeface="Calibri"/>
              </a:rPr>
              <a:t> 1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correspond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couche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présentation,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interface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utilisateur,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permettre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l’utilisateur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d’interagir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 </a:t>
            </a:r>
            <a:r>
              <a:rPr sz="1200" spc="-10" dirty="0">
                <a:latin typeface="Calibri"/>
                <a:cs typeface="Calibri"/>
              </a:rPr>
              <a:t>système.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SzPct val="92307"/>
              <a:buFont typeface="Calibri"/>
              <a:buChar char="●"/>
              <a:tabLst>
                <a:tab pos="240665" algn="l"/>
              </a:tabLst>
            </a:pPr>
            <a:r>
              <a:rPr sz="1300" b="1" dirty="0">
                <a:latin typeface="Calibri"/>
                <a:cs typeface="Calibri"/>
              </a:rPr>
              <a:t>Niveau</a:t>
            </a:r>
            <a:r>
              <a:rPr sz="1300" b="1" spc="-50" dirty="0">
                <a:latin typeface="Calibri"/>
                <a:cs typeface="Calibri"/>
              </a:rPr>
              <a:t> 2</a:t>
            </a:r>
            <a:endParaRPr sz="1300">
              <a:latin typeface="Calibri"/>
              <a:cs typeface="Calibri"/>
            </a:endParaRPr>
          </a:p>
          <a:p>
            <a:pPr marL="12700" marR="8255">
              <a:lnSpc>
                <a:spcPct val="11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couche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traitement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système,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couche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présentation.</a:t>
            </a:r>
            <a:endParaRPr sz="1200">
              <a:latin typeface="Calibri"/>
              <a:cs typeface="Calibri"/>
            </a:endParaRPr>
          </a:p>
          <a:p>
            <a:pPr marL="12700" marR="6985">
              <a:lnSpc>
                <a:spcPct val="1102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Son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s’occuper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traitement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requêtes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renvoyer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résultats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l’utilisateur,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accède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située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3.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45"/>
              </a:spcBef>
              <a:buFont typeface="Calibri"/>
              <a:buChar char="●"/>
              <a:tabLst>
                <a:tab pos="240665" algn="l"/>
              </a:tabLst>
            </a:pPr>
            <a:r>
              <a:rPr sz="1300" b="1" dirty="0">
                <a:latin typeface="Calibri"/>
                <a:cs typeface="Calibri"/>
              </a:rPr>
              <a:t>Niveau</a:t>
            </a:r>
            <a:r>
              <a:rPr sz="1300" b="1" spc="-50" dirty="0">
                <a:latin typeface="Calibri"/>
                <a:cs typeface="Calibri"/>
              </a:rPr>
              <a:t> 3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d’accès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conserve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9030" y="2501010"/>
            <a:ext cx="5755016" cy="308546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6558" y="825481"/>
            <a:ext cx="5295265" cy="152273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815"/>
              </a:spcBef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11.2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L’architecture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modulaire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[31]</a:t>
            </a:r>
            <a:endParaRPr sz="1575" baseline="26455">
              <a:latin typeface="Calibri"/>
              <a:cs typeface="Calibri"/>
            </a:endParaRPr>
          </a:p>
          <a:p>
            <a:pPr marL="72390" marR="43180" algn="just">
              <a:lnSpc>
                <a:spcPct val="109600"/>
              </a:lnSpc>
              <a:spcBef>
                <a:spcPts val="525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constitué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ensemble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cohérent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indépendants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pouvant </a:t>
            </a:r>
            <a:r>
              <a:rPr sz="1200" dirty="0">
                <a:latin typeface="Calibri"/>
                <a:cs typeface="Calibri"/>
              </a:rPr>
              <a:t>communiquer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eux,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partagent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même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 centralisée.</a:t>
            </a:r>
            <a:endParaRPr sz="1200">
              <a:latin typeface="Calibri"/>
              <a:cs typeface="Calibri"/>
            </a:endParaRPr>
          </a:p>
          <a:p>
            <a:pPr marL="25400" algn="just">
              <a:lnSpc>
                <a:spcPct val="100000"/>
              </a:lnSpc>
              <a:spcBef>
                <a:spcPts val="1345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proposons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schématiser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suivante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principaux</a:t>
            </a:r>
            <a:endParaRPr sz="1200">
              <a:latin typeface="Calibri"/>
              <a:cs typeface="Calibri"/>
            </a:endParaRPr>
          </a:p>
          <a:p>
            <a:pPr marL="25400" algn="just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ERP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9714" y="6224396"/>
            <a:ext cx="1962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6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les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modules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principaux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d'un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ERP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8204" y="7356728"/>
            <a:ext cx="5696585" cy="133223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242570" indent="-229870" algn="just">
              <a:lnSpc>
                <a:spcPct val="100000"/>
              </a:lnSpc>
              <a:spcBef>
                <a:spcPts val="244"/>
              </a:spcBef>
              <a:buFont typeface="Calibri"/>
              <a:buChar char="●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CRM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(Customer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Resource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Management)</a:t>
            </a:r>
            <a:endParaRPr sz="1200">
              <a:latin typeface="Calibri"/>
              <a:cs typeface="Calibri"/>
            </a:endParaRPr>
          </a:p>
          <a:p>
            <a:pPr marL="12700" marR="9525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afin </a:t>
            </a:r>
            <a:r>
              <a:rPr sz="1200" dirty="0">
                <a:latin typeface="Calibri"/>
                <a:cs typeface="Calibri"/>
              </a:rPr>
              <a:t>d’identifier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préférences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travailler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offres commerciales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publicitaires.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fidéliser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clients.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d’améliorer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compétitivités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augmenter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chiffre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d’affaires.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7812" y="3016337"/>
            <a:ext cx="2719817" cy="253839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27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78204" y="861822"/>
            <a:ext cx="5696585" cy="7858759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242570" indent="-229870" algn="just">
              <a:lnSpc>
                <a:spcPct val="100000"/>
              </a:lnSpc>
              <a:spcBef>
                <a:spcPts val="245"/>
              </a:spcBef>
              <a:buFont typeface="Calibri"/>
              <a:buChar char="●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FRM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(Finance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Resource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Management)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réel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aspects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liés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comptabilité </a:t>
            </a:r>
            <a:r>
              <a:rPr sz="1200" dirty="0">
                <a:latin typeface="Calibri"/>
                <a:cs typeface="Calibri"/>
              </a:rPr>
              <a:t>financière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l’entreprise.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inclut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liées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comptabilité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tiers, </a:t>
            </a:r>
            <a:r>
              <a:rPr sz="1200" dirty="0">
                <a:latin typeface="Calibri"/>
                <a:cs typeface="Calibri"/>
              </a:rPr>
              <a:t>analytique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générale,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investissements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l’immobilisation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200">
              <a:latin typeface="Calibri"/>
              <a:cs typeface="Calibri"/>
            </a:endParaRPr>
          </a:p>
          <a:p>
            <a:pPr marL="242570" indent="-229870" algn="just">
              <a:lnSpc>
                <a:spcPct val="100000"/>
              </a:lnSpc>
              <a:buFont typeface="Calibri"/>
              <a:buChar char="●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Vente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</a:t>
            </a:r>
            <a:r>
              <a:rPr sz="1200" b="1" spc="-10" dirty="0">
                <a:latin typeface="Calibri"/>
                <a:cs typeface="Calibri"/>
              </a:rPr>
              <a:t> marketing</a:t>
            </a:r>
            <a:endParaRPr sz="1200">
              <a:latin typeface="Calibri"/>
              <a:cs typeface="Calibri"/>
            </a:endParaRPr>
          </a:p>
          <a:p>
            <a:pPr marL="12700" marR="6350" algn="just">
              <a:lnSpc>
                <a:spcPct val="1097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convoité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entreprises,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dernières </a:t>
            </a:r>
            <a:r>
              <a:rPr sz="1200" dirty="0">
                <a:latin typeface="Calibri"/>
                <a:cs typeface="Calibri"/>
              </a:rPr>
              <a:t>d’améliorer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stratégies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vente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mettre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stratégies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 </a:t>
            </a:r>
            <a:r>
              <a:rPr sz="1200" dirty="0">
                <a:latin typeface="Calibri"/>
                <a:cs typeface="Calibri"/>
              </a:rPr>
              <a:t>adopté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rester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compétitives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d’augmenter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chiffres d’affaires.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autres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vente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comptoir.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50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l’e-</a:t>
            </a:r>
            <a:r>
              <a:rPr sz="1200" dirty="0">
                <a:latin typeface="Calibri"/>
                <a:cs typeface="Calibri"/>
              </a:rPr>
              <a:t>commerce/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e-</a:t>
            </a:r>
            <a:r>
              <a:rPr sz="1200" spc="-10" dirty="0">
                <a:latin typeface="Calibri"/>
                <a:cs typeface="Calibri"/>
              </a:rPr>
              <a:t>service.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40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dirty="0">
                <a:latin typeface="Calibri"/>
                <a:cs typeface="Calibri"/>
              </a:rPr>
              <a:t>Génération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factures.</a:t>
            </a:r>
            <a:endParaRPr sz="1200">
              <a:latin typeface="Calibri"/>
              <a:cs typeface="Calibri"/>
            </a:endParaRPr>
          </a:p>
          <a:p>
            <a:pPr marL="365760" lvl="1" indent="-263525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365760" algn="l"/>
              </a:tabLst>
            </a:pP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livraisons.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35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stratégies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marketing.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40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dirty="0">
                <a:latin typeface="Calibri"/>
                <a:cs typeface="Calibri"/>
              </a:rPr>
              <a:t>Génération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rapport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détaillé.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4"/>
              </a:spcBef>
              <a:buFont typeface="Courier New"/>
              <a:buChar char="o"/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Calibri"/>
              <a:buChar char="●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HRM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(Human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Resource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Management)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conçu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automatiser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liés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employés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l’entreprise.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 offre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fonctionnalités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administrative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personnel</a:t>
            </a:r>
            <a:endParaRPr sz="1200">
              <a:latin typeface="Calibri"/>
              <a:cs typeface="Calibri"/>
            </a:endParaRPr>
          </a:p>
          <a:p>
            <a:pPr marL="788035" lvl="2" indent="-228600">
              <a:lnSpc>
                <a:spcPct val="100000"/>
              </a:lnSpc>
              <a:spcBef>
                <a:spcPts val="130"/>
              </a:spcBef>
              <a:buChar char="▪"/>
              <a:tabLst>
                <a:tab pos="788035" algn="l"/>
              </a:tabLst>
            </a:pP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absences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(vacance,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maladie,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accident)</a:t>
            </a:r>
            <a:endParaRPr sz="1200">
              <a:latin typeface="Calibri"/>
              <a:cs typeface="Calibri"/>
            </a:endParaRPr>
          </a:p>
          <a:p>
            <a:pPr marL="788035" lvl="2" indent="-228600">
              <a:lnSpc>
                <a:spcPct val="100000"/>
              </a:lnSpc>
              <a:spcBef>
                <a:spcPts val="145"/>
              </a:spcBef>
              <a:buChar char="▪"/>
              <a:tabLst>
                <a:tab pos="788035" algn="l"/>
              </a:tabLst>
            </a:pP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paiement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opérationnelle</a:t>
            </a:r>
            <a:endParaRPr sz="1200">
              <a:latin typeface="Calibri"/>
              <a:cs typeface="Calibri"/>
            </a:endParaRPr>
          </a:p>
          <a:p>
            <a:pPr marL="788035" lvl="2" indent="-228600">
              <a:lnSpc>
                <a:spcPct val="100000"/>
              </a:lnSpc>
              <a:spcBef>
                <a:spcPts val="145"/>
              </a:spcBef>
              <a:buChar char="▪"/>
              <a:tabLst>
                <a:tab pos="788035" algn="l"/>
              </a:tabLst>
            </a:pPr>
            <a:r>
              <a:rPr sz="1200" dirty="0">
                <a:latin typeface="Calibri"/>
                <a:cs typeface="Calibri"/>
              </a:rPr>
              <a:t>Rendement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330835" lvl="1" indent="-228600">
              <a:lnSpc>
                <a:spcPct val="100000"/>
              </a:lnSpc>
              <a:spcBef>
                <a:spcPts val="135"/>
              </a:spcBef>
              <a:buFont typeface="Courier New"/>
              <a:buChar char="o"/>
              <a:tabLst>
                <a:tab pos="330835" algn="l"/>
              </a:tabLst>
            </a:pPr>
            <a:r>
              <a:rPr sz="1200" spc="-10" dirty="0">
                <a:latin typeface="Calibri"/>
                <a:cs typeface="Calibri"/>
              </a:rPr>
              <a:t>Autres</a:t>
            </a:r>
            <a:endParaRPr sz="1200">
              <a:latin typeface="Calibri"/>
              <a:cs typeface="Calibri"/>
            </a:endParaRPr>
          </a:p>
          <a:p>
            <a:pPr marL="788035" lvl="2" indent="-228600">
              <a:lnSpc>
                <a:spcPct val="100000"/>
              </a:lnSpc>
              <a:spcBef>
                <a:spcPts val="140"/>
              </a:spcBef>
              <a:buChar char="▪"/>
              <a:tabLst>
                <a:tab pos="788035" algn="l"/>
              </a:tabLst>
            </a:pPr>
            <a:r>
              <a:rPr sz="1200" dirty="0">
                <a:latin typeface="Calibri"/>
                <a:cs typeface="Calibri"/>
              </a:rPr>
              <a:t>Gestion 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l’apprentissage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formation</a:t>
            </a:r>
            <a:endParaRPr sz="1200">
              <a:latin typeface="Calibri"/>
              <a:cs typeface="Calibri"/>
            </a:endParaRPr>
          </a:p>
          <a:p>
            <a:pPr marL="788035" lvl="2" indent="-228600">
              <a:lnSpc>
                <a:spcPct val="100000"/>
              </a:lnSpc>
              <a:spcBef>
                <a:spcPts val="145"/>
              </a:spcBef>
              <a:buChar char="▪"/>
              <a:tabLst>
                <a:tab pos="788035" algn="l"/>
              </a:tabLst>
            </a:pP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carrière</a:t>
            </a:r>
            <a:endParaRPr sz="1200">
              <a:latin typeface="Calibri"/>
              <a:cs typeface="Calibri"/>
            </a:endParaRPr>
          </a:p>
          <a:p>
            <a:pPr marL="788035" lvl="2" indent="-228600">
              <a:lnSpc>
                <a:spcPct val="100000"/>
              </a:lnSpc>
              <a:spcBef>
                <a:spcPts val="145"/>
              </a:spcBef>
              <a:buChar char="▪"/>
              <a:tabLst>
                <a:tab pos="788035" algn="l"/>
              </a:tabLst>
            </a:pPr>
            <a:r>
              <a:rPr sz="1200" spc="-10" dirty="0">
                <a:latin typeface="Calibri"/>
                <a:cs typeface="Calibri"/>
              </a:rPr>
              <a:t>Recrutement</a:t>
            </a:r>
            <a:endParaRPr sz="12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buFont typeface="Calibri"/>
              <a:buChar char="▪"/>
            </a:pPr>
            <a:endParaRPr sz="12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spcBef>
                <a:spcPts val="370"/>
              </a:spcBef>
              <a:buFont typeface="Calibri"/>
              <a:buChar char="▪"/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Calibri"/>
              <a:buChar char="●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SCM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(Supply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management)</a:t>
            </a:r>
            <a:endParaRPr sz="1200">
              <a:latin typeface="Calibri"/>
              <a:cs typeface="Calibri"/>
            </a:endParaRPr>
          </a:p>
          <a:p>
            <a:pPr marL="151130" marR="8890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module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gestion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chaîne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d’approvisionnement,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permet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visibilité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réel.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prestations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achats,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prévisions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l’approvisionnement.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0960" y="2317749"/>
            <a:ext cx="5697855" cy="304609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27329" marR="222250" algn="ctr">
              <a:lnSpc>
                <a:spcPct val="103099"/>
              </a:lnSpc>
              <a:spcBef>
                <a:spcPts val="35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mes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chers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parents,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leurs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sacrifices,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amour,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spc="-20" dirty="0">
                <a:latin typeface="Times New Roman"/>
                <a:cs typeface="Times New Roman"/>
              </a:rPr>
              <a:t>leur </a:t>
            </a:r>
            <a:r>
              <a:rPr sz="1600" i="1" dirty="0">
                <a:latin typeface="Times New Roman"/>
                <a:cs typeface="Times New Roman"/>
              </a:rPr>
              <a:t>tendresse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soutien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au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long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mes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études,</a:t>
            </a:r>
            <a:endParaRPr sz="1600">
              <a:latin typeface="Times New Roman"/>
              <a:cs typeface="Times New Roman"/>
            </a:endParaRPr>
          </a:p>
          <a:p>
            <a:pPr marL="29209" marR="24130" algn="ctr">
              <a:lnSpc>
                <a:spcPct val="103699"/>
              </a:lnSpc>
              <a:spcBef>
                <a:spcPts val="795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mon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cher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frère</a:t>
            </a:r>
            <a:r>
              <a:rPr sz="1600" i="1" spc="-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Koceila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1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son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encouragement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permanent,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25" dirty="0">
                <a:latin typeface="Times New Roman"/>
                <a:cs typeface="Times New Roman"/>
              </a:rPr>
              <a:t> son </a:t>
            </a:r>
            <a:r>
              <a:rPr sz="1600" i="1" dirty="0">
                <a:latin typeface="Times New Roman"/>
                <a:cs typeface="Times New Roman"/>
              </a:rPr>
              <a:t>soutien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moral,</a:t>
            </a:r>
            <a:endParaRPr sz="16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3099"/>
              </a:lnSpc>
              <a:spcBef>
                <a:spcPts val="805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mes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amis,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Kahina,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Nawel,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Sarah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Tanissia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appui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spc="-20" dirty="0">
                <a:latin typeface="Times New Roman"/>
                <a:cs typeface="Times New Roman"/>
              </a:rPr>
              <a:t>leur </a:t>
            </a:r>
            <a:r>
              <a:rPr sz="1600" i="1" spc="-10" dirty="0">
                <a:latin typeface="Times New Roman"/>
                <a:cs typeface="Times New Roman"/>
              </a:rPr>
              <a:t>encouragement,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Zakaria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aide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ses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précieux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conseils,</a:t>
            </a:r>
            <a:endParaRPr sz="1600">
              <a:latin typeface="Times New Roman"/>
              <a:cs typeface="Times New Roman"/>
            </a:endParaRPr>
          </a:p>
          <a:p>
            <a:pPr marL="27940" marR="24130" algn="ctr">
              <a:lnSpc>
                <a:spcPct val="103099"/>
              </a:lnSpc>
              <a:spcBef>
                <a:spcPts val="815"/>
              </a:spcBef>
            </a:pPr>
            <a:r>
              <a:rPr sz="1600" i="1" dirty="0">
                <a:latin typeface="Times New Roman"/>
                <a:cs typeface="Times New Roman"/>
              </a:rPr>
              <a:t>Que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ce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travail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soit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l’accomplissement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vos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vœux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tant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allégués,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25" dirty="0">
                <a:latin typeface="Times New Roman"/>
                <a:cs typeface="Times New Roman"/>
              </a:rPr>
              <a:t>le </a:t>
            </a:r>
            <a:r>
              <a:rPr sz="1600" i="1" dirty="0">
                <a:latin typeface="Times New Roman"/>
                <a:cs typeface="Times New Roman"/>
              </a:rPr>
              <a:t>fruit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votre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soutien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infaillible,</a:t>
            </a:r>
            <a:endParaRPr sz="16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865"/>
              </a:spcBef>
            </a:pPr>
            <a:r>
              <a:rPr sz="1600" i="1" dirty="0">
                <a:latin typeface="Times New Roman"/>
                <a:cs typeface="Times New Roman"/>
              </a:rPr>
              <a:t>Merci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d’être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toujours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là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spc="-20" dirty="0">
                <a:latin typeface="Times New Roman"/>
                <a:cs typeface="Times New Roman"/>
              </a:rPr>
              <a:t>moi.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8725" y="9077705"/>
            <a:ext cx="16332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latin typeface="Times New Roman"/>
                <a:cs typeface="Times New Roman"/>
              </a:rPr>
              <a:t>Thinhinane</a:t>
            </a:r>
            <a:r>
              <a:rPr sz="1600" i="1" spc="-9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Melissa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00352" y="958341"/>
            <a:ext cx="4993005" cy="568325"/>
            <a:chOff x="1000352" y="958341"/>
            <a:chExt cx="4993005" cy="5683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7843" y="995171"/>
              <a:ext cx="4955285" cy="5311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352" y="958341"/>
              <a:ext cx="4956074" cy="53047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29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24788" y="764686"/>
            <a:ext cx="5908675" cy="41656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980"/>
              </a:spcBef>
              <a:tabLst>
                <a:tab pos="532765" algn="l"/>
              </a:tabLst>
            </a:pP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12.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	Comment</a:t>
            </a:r>
            <a:r>
              <a:rPr sz="16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choisir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l’ERP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adapté</a:t>
            </a:r>
            <a:r>
              <a:rPr sz="16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à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son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entreprise</a:t>
            </a:r>
            <a:r>
              <a:rPr sz="1600" spc="-1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[32]</a:t>
            </a:r>
            <a:endParaRPr sz="1575" baseline="26455">
              <a:latin typeface="Calibri"/>
              <a:cs typeface="Calibri"/>
            </a:endParaRPr>
          </a:p>
          <a:p>
            <a:pPr marL="304800" algn="just">
              <a:lnSpc>
                <a:spcPct val="100000"/>
              </a:lnSpc>
              <a:spcBef>
                <a:spcPts val="665"/>
              </a:spcBef>
            </a:pPr>
            <a:r>
              <a:rPr sz="1200" dirty="0">
                <a:latin typeface="Calibri"/>
                <a:cs typeface="Calibri"/>
              </a:rPr>
              <a:t>Face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multitude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d’offres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proposée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marché,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devient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difficile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</a:t>
            </a:r>
            <a:endParaRPr sz="1200">
              <a:latin typeface="Calibri"/>
              <a:cs typeface="Calibri"/>
            </a:endParaRPr>
          </a:p>
          <a:p>
            <a:pPr marL="304800" algn="just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dirigeants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choisir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adaptée.</a:t>
            </a:r>
            <a:endParaRPr sz="1200">
              <a:latin typeface="Calibri"/>
              <a:cs typeface="Calibri"/>
            </a:endParaRPr>
          </a:p>
          <a:p>
            <a:pPr marL="304800" marR="65405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En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exige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investissement,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avoir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non </a:t>
            </a:r>
            <a:r>
              <a:rPr sz="1200" dirty="0">
                <a:latin typeface="Calibri"/>
                <a:cs typeface="Calibri"/>
              </a:rPr>
              <a:t>négligeable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l’organisation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implémentation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donc </a:t>
            </a:r>
            <a:r>
              <a:rPr sz="1200" spc="-10" dirty="0">
                <a:latin typeface="Calibri"/>
                <a:cs typeface="Calibri"/>
              </a:rPr>
              <a:t>impérativement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précédée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actuels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objectifs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éclairer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fonctionnalités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intégrer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couvrir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s’assurer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progiciel </a:t>
            </a:r>
            <a:r>
              <a:rPr sz="1200" dirty="0">
                <a:latin typeface="Calibri"/>
                <a:cs typeface="Calibri"/>
              </a:rPr>
              <a:t>évoluera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rythme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objectifs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question.</a:t>
            </a:r>
            <a:endParaRPr sz="1200">
              <a:latin typeface="Calibri"/>
              <a:cs typeface="Calibri"/>
            </a:endParaRPr>
          </a:p>
          <a:p>
            <a:pPr marL="304800" marR="62865" algn="just">
              <a:lnSpc>
                <a:spcPct val="1098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même,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définir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taille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étape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choisir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ERP,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renseigne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périmètre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budget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maximum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investir.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budget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modeste,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s’orientent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souvent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open- 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moins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coûteux,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tandis que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tournent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progiciels </a:t>
            </a:r>
            <a:r>
              <a:rPr sz="1200" dirty="0">
                <a:latin typeface="Calibri"/>
                <a:cs typeface="Calibri"/>
              </a:rPr>
              <a:t>propriétaires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souvent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coûteux.</a:t>
            </a:r>
            <a:endParaRPr sz="1200">
              <a:latin typeface="Calibri"/>
              <a:cs typeface="Calibri"/>
            </a:endParaRPr>
          </a:p>
          <a:p>
            <a:pPr marL="304800" marR="65405" algn="just">
              <a:lnSpc>
                <a:spcPct val="1097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défini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objectifs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budget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l’analyse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l’état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lister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répondent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mieux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dirty="0">
                <a:latin typeface="Calibri"/>
                <a:cs typeface="Calibri"/>
              </a:rPr>
              <a:t>exigences.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sélection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réalisée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basant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d’autres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critères,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 </a:t>
            </a:r>
            <a:r>
              <a:rPr sz="1200" dirty="0">
                <a:latin typeface="Calibri"/>
                <a:cs typeface="Calibri"/>
              </a:rPr>
              <a:t>détaillerons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ci-</a:t>
            </a:r>
            <a:r>
              <a:rPr sz="1200" dirty="0">
                <a:latin typeface="Calibri"/>
                <a:cs typeface="Calibri"/>
              </a:rPr>
              <a:t>dessous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eux.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6888" y="5612543"/>
            <a:ext cx="5558155" cy="387477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40"/>
              </a:spcBef>
              <a:buFont typeface="Calibri"/>
              <a:buChar char="●"/>
              <a:tabLst>
                <a:tab pos="240665" algn="l"/>
              </a:tabLst>
            </a:pPr>
            <a:r>
              <a:rPr sz="1300" b="1" dirty="0">
                <a:latin typeface="Calibri"/>
                <a:cs typeface="Calibri"/>
              </a:rPr>
              <a:t>Le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coût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l’ERP</a:t>
            </a:r>
            <a:endParaRPr sz="1300">
              <a:latin typeface="Calibri"/>
              <a:cs typeface="Calibri"/>
            </a:endParaRPr>
          </a:p>
          <a:p>
            <a:pPr marL="240665" marR="5080">
              <a:lnSpc>
                <a:spcPts val="1590"/>
              </a:lnSpc>
              <a:spcBef>
                <a:spcPts val="65"/>
              </a:spcBef>
            </a:pPr>
            <a:r>
              <a:rPr sz="1200" dirty="0">
                <a:latin typeface="Calibri"/>
                <a:cs typeface="Calibri"/>
              </a:rPr>
              <a:t>L’implémentation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complexe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exige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important </a:t>
            </a:r>
            <a:r>
              <a:rPr sz="1200" dirty="0">
                <a:latin typeface="Calibri"/>
                <a:cs typeface="Calibri"/>
              </a:rPr>
              <a:t>investissement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L’étude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critère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clé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pour</a:t>
            </a:r>
            <a:endParaRPr sz="1200">
              <a:latin typeface="Calibri"/>
              <a:cs typeface="Calibri"/>
            </a:endParaRPr>
          </a:p>
          <a:p>
            <a:pPr marL="240665" marR="8890">
              <a:lnSpc>
                <a:spcPts val="157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assurer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investissement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moyen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terme.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couvrir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 </a:t>
            </a:r>
            <a:r>
              <a:rPr sz="1200" dirty="0">
                <a:latin typeface="Calibri"/>
                <a:cs typeface="Calibri"/>
              </a:rPr>
              <a:t>autres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75"/>
              </a:spcBef>
              <a:buFont typeface="Courier New"/>
              <a:buChar char="o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L’achat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l’ERP</a:t>
            </a:r>
            <a:endParaRPr sz="12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 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déploiement</a:t>
            </a:r>
            <a:endParaRPr sz="12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140"/>
              </a:spcBef>
              <a:buFont typeface="Courier New"/>
              <a:buChar char="o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l’infrastructure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exigée</a:t>
            </a:r>
            <a:endParaRPr sz="12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135"/>
              </a:spcBef>
              <a:buFont typeface="Courier New"/>
              <a:buChar char="o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coût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maintenance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support</a:t>
            </a:r>
            <a:endParaRPr sz="1200">
              <a:latin typeface="Calibri"/>
              <a:cs typeface="Calibri"/>
            </a:endParaRPr>
          </a:p>
          <a:p>
            <a:pPr marL="697865" lvl="1" indent="-228600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L’achat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supplémentaires</a:t>
            </a:r>
            <a:endParaRPr sz="1200">
              <a:latin typeface="Calibri"/>
              <a:cs typeface="Calibri"/>
            </a:endParaRPr>
          </a:p>
          <a:p>
            <a:pPr marL="233045" marR="5080" algn="just">
              <a:lnSpc>
                <a:spcPct val="1098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même,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coût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modèle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d’hébergement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pris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considération.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hébergement </a:t>
            </a:r>
            <a:r>
              <a:rPr sz="1200" spc="-10" dirty="0">
                <a:latin typeface="Calibri"/>
                <a:cs typeface="Calibri"/>
              </a:rPr>
              <a:t>On-</a:t>
            </a:r>
            <a:r>
              <a:rPr sz="1200" dirty="0">
                <a:latin typeface="Calibri"/>
                <a:cs typeface="Calibri"/>
              </a:rPr>
              <a:t>Promise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payant 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choisi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(Exemple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Oracle),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d’autre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Cloud/SaaS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 </a:t>
            </a:r>
            <a:r>
              <a:rPr sz="1200" dirty="0">
                <a:latin typeface="Calibri"/>
                <a:cs typeface="Calibri"/>
              </a:rPr>
              <a:t>payante,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facturée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abonnement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243204" indent="-230504" algn="just">
              <a:lnSpc>
                <a:spcPct val="100000"/>
              </a:lnSpc>
              <a:spcBef>
                <a:spcPts val="944"/>
              </a:spcBef>
              <a:buFont typeface="Calibri"/>
              <a:buChar char="●"/>
              <a:tabLst>
                <a:tab pos="243204" algn="l"/>
              </a:tabLst>
            </a:pPr>
            <a:r>
              <a:rPr sz="1300" b="1" spc="-10" dirty="0">
                <a:latin typeface="Calibri"/>
                <a:cs typeface="Calibri"/>
              </a:rPr>
              <a:t>L’Expérience</a:t>
            </a:r>
            <a:r>
              <a:rPr sz="1300" b="1" spc="1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utilisateur</a:t>
            </a:r>
            <a:endParaRPr sz="1300">
              <a:latin typeface="Calibri"/>
              <a:cs typeface="Calibri"/>
            </a:endParaRPr>
          </a:p>
          <a:p>
            <a:pPr marL="240665" marR="6350" algn="just">
              <a:lnSpc>
                <a:spcPct val="1096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devoir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travailler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quotidiennement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nouveau </a:t>
            </a:r>
            <a:r>
              <a:rPr sz="1200" dirty="0">
                <a:latin typeface="Calibri"/>
                <a:cs typeface="Calibri"/>
              </a:rPr>
              <a:t>système,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conséquence,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facilité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d’adoption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 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enjeu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majeur qui </a:t>
            </a:r>
            <a:r>
              <a:rPr sz="1200" spc="-20" dirty="0">
                <a:latin typeface="Calibri"/>
                <a:cs typeface="Calibri"/>
              </a:rPr>
              <a:t>doit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l’ERP.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16888" y="861822"/>
            <a:ext cx="5557520" cy="3272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7620" algn="just">
              <a:lnSpc>
                <a:spcPct val="109800"/>
              </a:lnSpc>
              <a:spcBef>
                <a:spcPts val="105"/>
              </a:spcBef>
            </a:pPr>
            <a:r>
              <a:rPr sz="1200" dirty="0">
                <a:latin typeface="Calibri"/>
                <a:cs typeface="Calibri"/>
              </a:rPr>
              <a:t>En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d’adoption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coup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supplémentaire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formation.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d’être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intuitif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ergonomique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puissent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s’adapter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facilement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rapidement</a:t>
            </a:r>
            <a:r>
              <a:rPr sz="1200" spc="11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4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écrans</a:t>
            </a:r>
            <a:r>
              <a:rPr sz="1200" spc="4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ses </a:t>
            </a:r>
            <a:r>
              <a:rPr sz="1200" spc="-10" dirty="0">
                <a:latin typeface="Calibri"/>
                <a:cs typeface="Calibri"/>
              </a:rPr>
              <a:t>fonctionnalités.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200">
              <a:latin typeface="Calibri"/>
              <a:cs typeface="Calibri"/>
            </a:endParaRPr>
          </a:p>
          <a:p>
            <a:pPr marL="243204" indent="-230504" algn="just">
              <a:lnSpc>
                <a:spcPct val="100000"/>
              </a:lnSpc>
              <a:buFont typeface="Calibri"/>
              <a:buChar char="●"/>
              <a:tabLst>
                <a:tab pos="243204" algn="l"/>
              </a:tabLst>
            </a:pPr>
            <a:r>
              <a:rPr sz="1300" b="1" dirty="0">
                <a:latin typeface="Calibri"/>
                <a:cs typeface="Calibri"/>
              </a:rPr>
              <a:t>Agilité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et</a:t>
            </a:r>
            <a:r>
              <a:rPr sz="1300" b="1" spc="-4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fiabilité</a:t>
            </a:r>
            <a:r>
              <a:rPr sz="1300" b="1" spc="-4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</a:t>
            </a:r>
            <a:r>
              <a:rPr sz="1300" b="1" spc="-3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l’ERP</a:t>
            </a:r>
            <a:endParaRPr sz="1300">
              <a:latin typeface="Calibri"/>
              <a:cs typeface="Calibri"/>
            </a:endParaRPr>
          </a:p>
          <a:p>
            <a:pPr marL="240665" marR="5080" algn="just">
              <a:lnSpc>
                <a:spcPts val="158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Face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changements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marché,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souvent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confrontée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nouveaux </a:t>
            </a:r>
            <a:r>
              <a:rPr sz="1200" dirty="0">
                <a:latin typeface="Calibri"/>
                <a:cs typeface="Calibri"/>
              </a:rPr>
              <a:t>défis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perte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l’ajout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 supplémentaire,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l’adoption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technologie.</a:t>
            </a:r>
            <a:endParaRPr sz="1200">
              <a:latin typeface="Calibri"/>
              <a:cs typeface="Calibri"/>
            </a:endParaRPr>
          </a:p>
          <a:p>
            <a:pPr marL="240665" marR="8890" algn="just">
              <a:lnSpc>
                <a:spcPts val="1580"/>
              </a:lnSpc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choisi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flexible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agile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pouvoir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s’adapter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différents </a:t>
            </a:r>
            <a:r>
              <a:rPr sz="1200" dirty="0">
                <a:latin typeface="Calibri"/>
                <a:cs typeface="Calibri"/>
              </a:rPr>
              <a:t>changements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l’évolution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court,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moyen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terme.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200">
              <a:latin typeface="Calibri"/>
              <a:cs typeface="Calibri"/>
            </a:endParaRPr>
          </a:p>
          <a:p>
            <a:pPr marL="243204" indent="-230504" algn="just">
              <a:lnSpc>
                <a:spcPct val="100000"/>
              </a:lnSpc>
              <a:buFont typeface="Calibri"/>
              <a:buChar char="●"/>
              <a:tabLst>
                <a:tab pos="243204" algn="l"/>
              </a:tabLst>
            </a:pPr>
            <a:r>
              <a:rPr sz="1300" b="1" dirty="0">
                <a:latin typeface="Calibri"/>
                <a:cs typeface="Calibri"/>
              </a:rPr>
              <a:t>La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sécurité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des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données</a:t>
            </a:r>
            <a:endParaRPr sz="1300">
              <a:latin typeface="Calibri"/>
              <a:cs typeface="Calibri"/>
            </a:endParaRPr>
          </a:p>
          <a:p>
            <a:pPr marL="240665" marR="7620" algn="just">
              <a:lnSpc>
                <a:spcPts val="158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Un bon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garantir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sécurité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totale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être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mesure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bloquer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autorisés,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empêcher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saisie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accidentelle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incorrectes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assurer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traçabilité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modifications.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8288" y="4630038"/>
            <a:ext cx="5786755" cy="5012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13"/>
              <a:tabLst>
                <a:tab pos="4692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Exemples</a:t>
            </a:r>
            <a:r>
              <a:rPr sz="1600" spc="-7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d’ERP</a:t>
            </a:r>
            <a:endParaRPr sz="1600">
              <a:latin typeface="Calibri"/>
              <a:cs typeface="Calibri"/>
            </a:endParaRPr>
          </a:p>
          <a:p>
            <a:pPr marL="934719" lvl="1" indent="-334010">
              <a:lnSpc>
                <a:spcPct val="100000"/>
              </a:lnSpc>
              <a:spcBef>
                <a:spcPts val="1850"/>
              </a:spcBef>
              <a:buAutoNum type="arabicPeriod"/>
              <a:tabLst>
                <a:tab pos="934719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propriétaires</a:t>
            </a:r>
            <a:endParaRPr sz="1300">
              <a:latin typeface="Calibri"/>
              <a:cs typeface="Calibri"/>
            </a:endParaRPr>
          </a:p>
          <a:p>
            <a:pPr marL="1155065" lvl="2" indent="-228600">
              <a:lnSpc>
                <a:spcPct val="100000"/>
              </a:lnSpc>
              <a:spcBef>
                <a:spcPts val="550"/>
              </a:spcBef>
              <a:buFont typeface="Calibri"/>
              <a:buChar char="●"/>
              <a:tabLst>
                <a:tab pos="1155065" algn="l"/>
              </a:tabLst>
            </a:pPr>
            <a:r>
              <a:rPr sz="1300" b="1" spc="-25" dirty="0">
                <a:latin typeface="Calibri"/>
                <a:cs typeface="Calibri"/>
              </a:rPr>
              <a:t>SAP</a:t>
            </a:r>
            <a:endParaRPr sz="1300">
              <a:latin typeface="Calibri"/>
              <a:cs typeface="Calibri"/>
            </a:endParaRPr>
          </a:p>
          <a:p>
            <a:pPr marL="469265" marR="5080" algn="just">
              <a:lnSpc>
                <a:spcPct val="1101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SAP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leader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mondial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marché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proposant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progiciels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multidevises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langues,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SAP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remporté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succès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auprès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PME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grandes entreprises.</a:t>
            </a:r>
            <a:endParaRPr sz="1200">
              <a:latin typeface="Calibri"/>
              <a:cs typeface="Calibri"/>
            </a:endParaRPr>
          </a:p>
          <a:p>
            <a:pPr marL="469265" marR="10160" algn="just">
              <a:lnSpc>
                <a:spcPct val="11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SAP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proposent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indépendants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autres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couvrant </a:t>
            </a:r>
            <a:r>
              <a:rPr sz="1200" dirty="0">
                <a:latin typeface="Calibri"/>
                <a:cs typeface="Calibri"/>
              </a:rPr>
              <a:t>l’ensemble</a:t>
            </a:r>
            <a:r>
              <a:rPr sz="1200" spc="10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entreprise,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orientés </a:t>
            </a:r>
            <a:r>
              <a:rPr sz="1200" dirty="0">
                <a:latin typeface="Calibri"/>
                <a:cs typeface="Calibri"/>
              </a:rPr>
              <a:t>logistiques,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CRM.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implémenter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uniquement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quelqu’un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besoins.</a:t>
            </a:r>
            <a:endParaRPr sz="1200">
              <a:latin typeface="Calibri"/>
              <a:cs typeface="Calibri"/>
            </a:endParaRPr>
          </a:p>
          <a:p>
            <a:pPr marL="469265" marR="6985" algn="just">
              <a:lnSpc>
                <a:spcPct val="1097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société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allemande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étendu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propose </a:t>
            </a:r>
            <a:r>
              <a:rPr sz="1200" dirty="0">
                <a:latin typeface="Calibri"/>
                <a:cs typeface="Calibri"/>
              </a:rPr>
              <a:t>aujourd’hui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23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couvrant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secteurs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d’activité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l’aérospatiale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défense,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Automobile,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Banque,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Bâtiments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travaux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publics,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Enseignement </a:t>
            </a:r>
            <a:r>
              <a:rPr sz="1200" dirty="0">
                <a:latin typeface="Calibri"/>
                <a:cs typeface="Calibri"/>
              </a:rPr>
              <a:t>supérieur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l’industrie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pharmaceutique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469265" marR="5080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SAP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évolue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aujourd’hui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rythme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nouvelles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intégrant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l’AI,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versions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Cloud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-10" dirty="0">
                <a:latin typeface="Calibri"/>
                <a:cs typeface="Calibri"/>
              </a:rPr>
              <a:t> On-</a:t>
            </a:r>
            <a:r>
              <a:rPr sz="1200" dirty="0">
                <a:latin typeface="Calibri"/>
                <a:cs typeface="Calibri"/>
              </a:rPr>
              <a:t>premise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Hybride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ERP.</a:t>
            </a:r>
            <a:endParaRPr sz="1200">
              <a:latin typeface="Calibri"/>
              <a:cs typeface="Calibri"/>
            </a:endParaRPr>
          </a:p>
          <a:p>
            <a:pPr marL="1155065" lvl="2" indent="-228600">
              <a:lnSpc>
                <a:spcPct val="100000"/>
              </a:lnSpc>
              <a:spcBef>
                <a:spcPts val="930"/>
              </a:spcBef>
              <a:buSzPct val="92307"/>
              <a:buFont typeface="Calibri"/>
              <a:buChar char="●"/>
              <a:tabLst>
                <a:tab pos="1155065" algn="l"/>
              </a:tabLst>
            </a:pPr>
            <a:r>
              <a:rPr sz="1300" b="1" spc="-10" dirty="0">
                <a:latin typeface="Calibri"/>
                <a:cs typeface="Calibri"/>
              </a:rPr>
              <a:t>Oracle</a:t>
            </a:r>
            <a:endParaRPr sz="1300">
              <a:latin typeface="Calibri"/>
              <a:cs typeface="Calibri"/>
            </a:endParaRPr>
          </a:p>
          <a:p>
            <a:pPr marL="469265" algn="just">
              <a:lnSpc>
                <a:spcPct val="100000"/>
              </a:lnSpc>
              <a:spcBef>
                <a:spcPts val="965"/>
              </a:spcBef>
            </a:pPr>
            <a:r>
              <a:rPr sz="1200" dirty="0">
                <a:latin typeface="Calibri"/>
                <a:cs typeface="Calibri"/>
              </a:rPr>
              <a:t>Oracle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fournisseur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autour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sa</a:t>
            </a:r>
            <a:endParaRPr sz="1200">
              <a:latin typeface="Calibri"/>
              <a:cs typeface="Calibri"/>
            </a:endParaRPr>
          </a:p>
          <a:p>
            <a:pPr marL="469265" algn="just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lancé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1995.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32738" y="861822"/>
            <a:ext cx="5378450" cy="2004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 marR="45085" algn="just">
              <a:lnSpc>
                <a:spcPct val="109700"/>
              </a:lnSpc>
              <a:spcBef>
                <a:spcPts val="105"/>
              </a:spcBef>
            </a:pP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modules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proposés,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comptabilité,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HRM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CRM,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d’ORACLE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réel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toutes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activités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25400" marR="43815" algn="just">
              <a:lnSpc>
                <a:spcPct val="109200"/>
              </a:lnSpc>
              <a:spcBef>
                <a:spcPts val="815"/>
              </a:spcBef>
            </a:pPr>
            <a:r>
              <a:rPr sz="1200" dirty="0">
                <a:latin typeface="Calibri"/>
                <a:cs typeface="Calibri"/>
              </a:rPr>
              <a:t>Oracle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succès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auprès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aujourd’hui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deuxième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producteur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d’applications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métier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SAP.</a:t>
            </a:r>
            <a:endParaRPr sz="1200">
              <a:latin typeface="Calibri"/>
              <a:cs typeface="Calibri"/>
            </a:endParaRPr>
          </a:p>
          <a:p>
            <a:pPr marL="709295" indent="-226695">
              <a:lnSpc>
                <a:spcPct val="100000"/>
              </a:lnSpc>
              <a:spcBef>
                <a:spcPts val="1130"/>
              </a:spcBef>
              <a:buFont typeface="Calibri"/>
              <a:buChar char="●"/>
              <a:tabLst>
                <a:tab pos="709295" algn="l"/>
              </a:tabLst>
            </a:pPr>
            <a:r>
              <a:rPr sz="1400" b="1" dirty="0">
                <a:latin typeface="Calibri"/>
                <a:cs typeface="Calibri"/>
              </a:rPr>
              <a:t>Oracle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ERP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SAP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ERP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[33]</a:t>
            </a:r>
            <a:endParaRPr sz="1575" baseline="26455">
              <a:latin typeface="Calibri"/>
              <a:cs typeface="Calibri"/>
            </a:endParaRPr>
          </a:p>
          <a:p>
            <a:pPr marL="711200">
              <a:lnSpc>
                <a:spcPct val="100000"/>
              </a:lnSpc>
              <a:spcBef>
                <a:spcPts val="1040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proposons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tableau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comparaison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</a:t>
            </a:r>
            <a:endParaRPr sz="1200">
              <a:latin typeface="Calibri"/>
              <a:cs typeface="Calibri"/>
            </a:endParaRPr>
          </a:p>
          <a:p>
            <a:pPr marL="7112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d’ORACLE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0988" y="3282949"/>
          <a:ext cx="5953125" cy="6142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1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5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4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Propriétés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SAP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ORACLE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Temps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d’implémentation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14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mois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89535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12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mois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89535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29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Coût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d’implémentation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Plus 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élevé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14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Moins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élevé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14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29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Présence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sectorielle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Industrie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14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29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Finance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699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302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Présence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vectorielle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Production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14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spc="-25" dirty="0">
                          <a:latin typeface="Arial MT"/>
                          <a:cs typeface="Arial MT"/>
                        </a:rPr>
                        <a:t>CRM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14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55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3765" marR="427990" indent="-478790">
                        <a:lnSpc>
                          <a:spcPct val="103299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Intégration</a:t>
                      </a:r>
                      <a:r>
                        <a:rPr sz="12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du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business intelligent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Elevée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89535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Moyenne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89535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0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CRM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56845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884" marR="294640" indent="-175260">
                        <a:lnSpc>
                          <a:spcPct val="103299"/>
                        </a:lnSpc>
                        <a:spcBef>
                          <a:spcPts val="67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Inclus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dans 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l’ERP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8509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Stand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Alone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service</a:t>
                      </a:r>
                      <a:endParaRPr sz="1200">
                        <a:latin typeface="Arial MT"/>
                        <a:cs typeface="Arial MT"/>
                      </a:endParaRPr>
                    </a:p>
                    <a:p>
                      <a:pPr marL="242570" marR="235585" algn="ctr">
                        <a:lnSpc>
                          <a:spcPct val="103499"/>
                        </a:lnSpc>
                        <a:spcBef>
                          <a:spcPts val="80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Pouvant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être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intégré</a:t>
                      </a:r>
                      <a:r>
                        <a:rPr sz="12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0" dirty="0">
                          <a:latin typeface="Arial MT"/>
                          <a:cs typeface="Arial MT"/>
                        </a:rPr>
                        <a:t>à 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l’ERP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14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365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Cloud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adoption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spc="-50" dirty="0">
                          <a:latin typeface="Segoe UI Emoji"/>
                          <a:cs typeface="Segoe UI Emoji"/>
                        </a:rPr>
                        <a:t>✔</a:t>
                      </a:r>
                      <a:endParaRPr sz="1200">
                        <a:latin typeface="Segoe UI Emoji"/>
                        <a:cs typeface="Segoe UI Emoji"/>
                      </a:endParaRPr>
                    </a:p>
                  </a:txBody>
                  <a:tcPr marL="0" marR="0" marT="533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spc="-50" dirty="0">
                          <a:latin typeface="Segoe UI Emoji"/>
                          <a:cs typeface="Segoe UI Emoji"/>
                        </a:rPr>
                        <a:t>✔</a:t>
                      </a:r>
                      <a:endParaRPr sz="1200">
                        <a:latin typeface="Segoe UI Emoji"/>
                        <a:cs typeface="Segoe UI Emoji"/>
                      </a:endParaRPr>
                    </a:p>
                  </a:txBody>
                  <a:tcPr marL="0" marR="0" marT="53340" marB="0">
                    <a:lnL w="9525">
                      <a:solidFill>
                        <a:srgbClr val="666666"/>
                      </a:solidFill>
                      <a:prstDash val="solid"/>
                    </a:lnL>
                    <a:lnR w="9525">
                      <a:solidFill>
                        <a:srgbClr val="666666"/>
                      </a:solidFill>
                      <a:prstDash val="solid"/>
                    </a:lnR>
                    <a:lnT w="9525">
                      <a:solidFill>
                        <a:srgbClr val="666666"/>
                      </a:solidFill>
                      <a:prstDash val="solid"/>
                    </a:lnT>
                    <a:lnB w="9525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153282" y="9420555"/>
            <a:ext cx="12553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SAP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vs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ORACLE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76502" y="880363"/>
            <a:ext cx="15011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13.2 ERP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Open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source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2638" y="1185417"/>
            <a:ext cx="12509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0" dirty="0">
                <a:latin typeface="Calibri"/>
                <a:cs typeface="Calibri"/>
              </a:rPr>
              <a:t>●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05838" y="1121410"/>
            <a:ext cx="71501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950" b="1" baseline="-21367" dirty="0">
                <a:latin typeface="Calibri"/>
                <a:cs typeface="Calibri"/>
              </a:rPr>
              <a:t>Odoo</a:t>
            </a:r>
            <a:r>
              <a:rPr sz="1950" b="1" spc="-60" baseline="-21367" dirty="0">
                <a:latin typeface="Calibri"/>
                <a:cs typeface="Calibri"/>
              </a:rPr>
              <a:t> </a:t>
            </a:r>
            <a:r>
              <a:rPr sz="1050" b="1" spc="-20" dirty="0">
                <a:solidFill>
                  <a:srgbClr val="4F81BC"/>
                </a:solidFill>
                <a:latin typeface="Calibri"/>
                <a:cs typeface="Calibri"/>
              </a:rPr>
              <a:t>[39]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02638" y="1499362"/>
            <a:ext cx="4872990" cy="446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9800"/>
              </a:lnSpc>
              <a:spcBef>
                <a:spcPts val="100"/>
              </a:spcBef>
            </a:pP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Odoo</a:t>
            </a:r>
            <a:r>
              <a:rPr sz="1200" spc="20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(ex</a:t>
            </a:r>
            <a:r>
              <a:rPr sz="1200" spc="204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openERP)</a:t>
            </a:r>
            <a:r>
              <a:rPr sz="1200" spc="20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est</a:t>
            </a:r>
            <a:r>
              <a:rPr sz="1200" spc="20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un</a:t>
            </a:r>
            <a:r>
              <a:rPr sz="1200" spc="19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ERP</a:t>
            </a:r>
            <a:r>
              <a:rPr sz="1200" spc="20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open-source</a:t>
            </a:r>
            <a:r>
              <a:rPr sz="1200" spc="19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fondé</a:t>
            </a:r>
            <a:r>
              <a:rPr sz="1200" spc="20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en</a:t>
            </a:r>
            <a:r>
              <a:rPr sz="1200" spc="20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2004,</a:t>
            </a:r>
            <a:r>
              <a:rPr sz="1200" spc="19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il</a:t>
            </a:r>
            <a:r>
              <a:rPr sz="1200" spc="19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propose</a:t>
            </a:r>
            <a:r>
              <a:rPr sz="1200" spc="19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2C2A2A"/>
                </a:solidFill>
                <a:latin typeface="Calibri"/>
                <a:cs typeface="Calibri"/>
              </a:rPr>
              <a:t>un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ensemble</a:t>
            </a:r>
            <a:r>
              <a:rPr sz="1200" spc="5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de</a:t>
            </a:r>
            <a:r>
              <a:rPr sz="1200" spc="5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modules</a:t>
            </a:r>
            <a:r>
              <a:rPr sz="1200" spc="4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pouvant</a:t>
            </a:r>
            <a:r>
              <a:rPr sz="1200" spc="6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couvrir</a:t>
            </a:r>
            <a:r>
              <a:rPr sz="1200" spc="4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de</a:t>
            </a:r>
            <a:r>
              <a:rPr sz="1200" spc="4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nombreux</a:t>
            </a:r>
            <a:r>
              <a:rPr sz="1200" spc="5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besoins</a:t>
            </a:r>
            <a:r>
              <a:rPr sz="1200" spc="5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de</a:t>
            </a:r>
            <a:r>
              <a:rPr sz="1200" spc="6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gestions</a:t>
            </a:r>
            <a:r>
              <a:rPr sz="1200" spc="4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2C2A2A"/>
                </a:solidFill>
                <a:latin typeface="Calibri"/>
                <a:cs typeface="Calibri"/>
              </a:rPr>
              <a:t>des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entreprises,</a:t>
            </a:r>
            <a:r>
              <a:rPr sz="1200" spc="1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comme</a:t>
            </a:r>
            <a:r>
              <a:rPr sz="1200" spc="-2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la</a:t>
            </a:r>
            <a:r>
              <a:rPr sz="1200" spc="2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gestion</a:t>
            </a:r>
            <a:r>
              <a:rPr sz="1200" spc="1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des</a:t>
            </a:r>
            <a:r>
              <a:rPr sz="1200" spc="2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ressources</a:t>
            </a:r>
            <a:r>
              <a:rPr sz="1200" spc="2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clients,</a:t>
            </a:r>
            <a:r>
              <a:rPr sz="1200" spc="1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création</a:t>
            </a:r>
            <a:r>
              <a:rPr sz="1200" spc="3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de</a:t>
            </a:r>
            <a:r>
              <a:rPr sz="1200" spc="3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site</a:t>
            </a:r>
            <a:r>
              <a:rPr sz="1200" spc="2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web,</a:t>
            </a:r>
            <a:r>
              <a:rPr sz="1200" spc="2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2C2A2A"/>
                </a:solidFill>
                <a:latin typeface="Calibri"/>
                <a:cs typeface="Calibri"/>
              </a:rPr>
              <a:t>e-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commerce</a:t>
            </a:r>
            <a:r>
              <a:rPr sz="1200" spc="8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ou</a:t>
            </a:r>
            <a:r>
              <a:rPr sz="1200" spc="7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encore</a:t>
            </a:r>
            <a:r>
              <a:rPr sz="1200" spc="8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comptabilité</a:t>
            </a:r>
            <a:r>
              <a:rPr sz="1200" spc="9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et</a:t>
            </a:r>
            <a:r>
              <a:rPr sz="1200" spc="7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production,</a:t>
            </a:r>
            <a:r>
              <a:rPr sz="1200" spc="7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Odoo</a:t>
            </a:r>
            <a:r>
              <a:rPr sz="1200" spc="7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offre</a:t>
            </a:r>
            <a:r>
              <a:rPr sz="1200" spc="7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un</a:t>
            </a:r>
            <a:r>
              <a:rPr sz="1200" spc="7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C2A2A"/>
                </a:solidFill>
                <a:latin typeface="Calibri"/>
                <a:cs typeface="Calibri"/>
              </a:rPr>
              <a:t>programme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de</a:t>
            </a:r>
            <a:r>
              <a:rPr sz="1200" spc="-2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gestion</a:t>
            </a:r>
            <a:r>
              <a:rPr sz="1200" spc="-2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parfaitement</a:t>
            </a:r>
            <a:r>
              <a:rPr sz="1200" spc="-40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intégré</a:t>
            </a:r>
            <a:r>
              <a:rPr sz="1200" spc="-2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C2A2A"/>
                </a:solidFill>
                <a:latin typeface="Calibri"/>
                <a:cs typeface="Calibri"/>
              </a:rPr>
              <a:t>et</a:t>
            </a:r>
            <a:r>
              <a:rPr sz="1200" spc="-25" dirty="0">
                <a:solidFill>
                  <a:srgbClr val="2C2A2A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C2A2A"/>
                </a:solidFill>
                <a:latin typeface="Calibri"/>
                <a:cs typeface="Calibri"/>
              </a:rPr>
              <a:t>évolutif.</a:t>
            </a:r>
            <a:endParaRPr sz="1200">
              <a:latin typeface="Calibri"/>
              <a:cs typeface="Calibri"/>
            </a:endParaRPr>
          </a:p>
          <a:p>
            <a:pPr marL="12700" marR="10160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interface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fluide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intuitive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communauté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1500 </a:t>
            </a:r>
            <a:r>
              <a:rPr sz="1200" dirty="0">
                <a:latin typeface="Calibri"/>
                <a:cs typeface="Calibri"/>
              </a:rPr>
              <a:t>développeurs,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Odoo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EPR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utiliser,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entretenu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peut </a:t>
            </a:r>
            <a:r>
              <a:rPr sz="1200" dirty="0">
                <a:latin typeface="Calibri"/>
                <a:cs typeface="Calibri"/>
              </a:rPr>
              <a:t>s’adapter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changeants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12700" marR="10160" algn="just">
              <a:lnSpc>
                <a:spcPct val="1101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Aujourd’hui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Odoo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compte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4.5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millions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d’utilisateurs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faisant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 </a:t>
            </a:r>
            <a:r>
              <a:rPr sz="1200" dirty="0">
                <a:latin typeface="Calibri"/>
                <a:cs typeface="Calibri"/>
              </a:rPr>
              <a:t>ERP 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monde,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convenant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TPE, </a:t>
            </a:r>
            <a:r>
              <a:rPr sz="1200" dirty="0">
                <a:latin typeface="Calibri"/>
                <a:cs typeface="Calibri"/>
              </a:rPr>
              <a:t>PME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Danone,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Toyota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Hyundai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Calibri"/>
              <a:buChar char="●"/>
              <a:tabLst>
                <a:tab pos="240665" algn="l"/>
              </a:tabLst>
            </a:pPr>
            <a:r>
              <a:rPr sz="1300" b="1" spc="-10" dirty="0">
                <a:latin typeface="Calibri"/>
                <a:cs typeface="Calibri"/>
              </a:rPr>
              <a:t>Dolibarr</a:t>
            </a:r>
            <a:endParaRPr sz="1300">
              <a:latin typeface="Calibri"/>
              <a:cs typeface="Calibri"/>
            </a:endParaRPr>
          </a:p>
          <a:p>
            <a:pPr marL="12700" marR="6350" algn="just">
              <a:lnSpc>
                <a:spcPct val="1100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Dolibarr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conçu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petites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TPE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petites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associations.</a:t>
            </a:r>
            <a:endParaRPr sz="1200">
              <a:latin typeface="Calibri"/>
              <a:cs typeface="Calibri"/>
            </a:endParaRPr>
          </a:p>
          <a:p>
            <a:pPr marL="12700" marR="7620" algn="just">
              <a:lnSpc>
                <a:spcPct val="1097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prendre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Dolibarr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complexes,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commerciale,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stock,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ou/et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fabrication,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CRM,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cela </a:t>
            </a:r>
            <a:r>
              <a:rPr sz="1200" dirty="0">
                <a:latin typeface="Calibri"/>
                <a:cs typeface="Calibri"/>
              </a:rPr>
              <a:t>s’ajoute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adhérents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association.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740363"/>
            <a:ext cx="5787390" cy="249936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469265" algn="l"/>
              </a:tabLst>
            </a:pP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14.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Conclusion</a:t>
            </a:r>
            <a:endParaRPr sz="1600">
              <a:latin typeface="Calibri"/>
              <a:cs typeface="Calibri"/>
            </a:endParaRPr>
          </a:p>
          <a:p>
            <a:pPr marL="241300" marR="10160" algn="just">
              <a:lnSpc>
                <a:spcPct val="110000"/>
              </a:lnSpc>
              <a:spcBef>
                <a:spcPts val="665"/>
              </a:spcBef>
            </a:pPr>
            <a:r>
              <a:rPr sz="1200" dirty="0">
                <a:latin typeface="Calibri"/>
                <a:cs typeface="Calibri"/>
              </a:rPr>
              <a:t>À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globale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l’ERP,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abordant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sa </a:t>
            </a:r>
            <a:r>
              <a:rPr sz="1200" dirty="0">
                <a:latin typeface="Calibri"/>
                <a:cs typeface="Calibri"/>
              </a:rPr>
              <a:t>définition,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caractéristiques,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objectifs,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architecture.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avons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comment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progresser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temps,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quel </a:t>
            </a:r>
            <a:r>
              <a:rPr sz="1200" dirty="0">
                <a:latin typeface="Calibri"/>
                <a:cs typeface="Calibri"/>
              </a:rPr>
              <a:t>critère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choisie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satisfaire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mieux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ts val="1580"/>
              </a:lnSpc>
              <a:spcBef>
                <a:spcPts val="65"/>
              </a:spcBef>
            </a:pPr>
            <a:r>
              <a:rPr sz="1200" dirty="0">
                <a:latin typeface="Calibri"/>
                <a:cs typeface="Calibri"/>
              </a:rPr>
              <a:t>Face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l’évolution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l’apparition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l’économie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mondiale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poussant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évoluer,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devenant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flexible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l’apparition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fera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sujet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projet.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80"/>
              </a:spcBef>
            </a:pPr>
            <a:r>
              <a:rPr sz="1200" dirty="0">
                <a:latin typeface="Calibri"/>
                <a:cs typeface="Calibri"/>
              </a:rPr>
              <a:t>Dans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aborder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ensemble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développement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d’un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déroule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pouvoir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ERP.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68120" y="3945763"/>
            <a:ext cx="1521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Chapitre</a:t>
            </a:r>
            <a:r>
              <a:rPr sz="2800" spc="-10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2E5395"/>
                </a:solidFill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7251" y="3945763"/>
            <a:ext cx="35896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r>
              <a:rPr sz="2800" b="0" spc="-5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2E5395"/>
                </a:solidFill>
                <a:latin typeface="Calibri"/>
                <a:cs typeface="Calibri"/>
              </a:rPr>
              <a:t>Le</a:t>
            </a:r>
            <a:r>
              <a:rPr sz="2800" b="0" spc="-5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2E5395"/>
                </a:solidFill>
                <a:latin typeface="Calibri"/>
                <a:cs typeface="Calibri"/>
              </a:rPr>
              <a:t>développement</a:t>
            </a:r>
            <a:r>
              <a:rPr sz="2800" b="0" spc="-5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b="0" spc="-25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768237"/>
            <a:ext cx="5785485" cy="346075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1.</a:t>
            </a:r>
            <a:r>
              <a:rPr sz="1600" spc="204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Introduction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515"/>
              </a:spcBef>
            </a:pPr>
            <a:r>
              <a:rPr sz="1200" dirty="0">
                <a:latin typeface="Calibri"/>
                <a:cs typeface="Calibri"/>
              </a:rPr>
              <a:t>Aujourd’hui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trouvons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offrant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gestion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activités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pouvons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distinguer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catégories,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première </a:t>
            </a:r>
            <a:r>
              <a:rPr sz="1200" dirty="0">
                <a:latin typeface="Calibri"/>
                <a:cs typeface="Calibri"/>
              </a:rPr>
              <a:t>englobe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desktops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installés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machines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seconde </a:t>
            </a:r>
            <a:r>
              <a:rPr sz="1200" dirty="0">
                <a:latin typeface="Calibri"/>
                <a:cs typeface="Calibri"/>
              </a:rPr>
              <a:t>catégorie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couvre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accessibles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-20" dirty="0">
                <a:latin typeface="Calibri"/>
                <a:cs typeface="Calibri"/>
              </a:rPr>
              <a:t> web.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200">
              <a:latin typeface="Calibri"/>
              <a:cs typeface="Calibri"/>
            </a:endParaRPr>
          </a:p>
          <a:p>
            <a:pPr marL="12700" marR="8890" algn="just">
              <a:lnSpc>
                <a:spcPct val="109600"/>
              </a:lnSpc>
            </a:pP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intéresserons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dernière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catégorie.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d’une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permettant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manière </a:t>
            </a:r>
            <a:r>
              <a:rPr sz="1200" dirty="0">
                <a:latin typeface="Calibri"/>
                <a:cs typeface="Calibri"/>
              </a:rPr>
              <a:t>mobile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appareil.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200">
              <a:latin typeface="Calibri"/>
              <a:cs typeface="Calibri"/>
            </a:endParaRPr>
          </a:p>
          <a:p>
            <a:pPr marL="12700" marR="6985" algn="just">
              <a:lnSpc>
                <a:spcPct val="109800"/>
              </a:lnSpc>
            </a:pPr>
            <a:r>
              <a:rPr sz="1200" dirty="0">
                <a:latin typeface="Calibri"/>
                <a:cs typeface="Calibri"/>
              </a:rPr>
              <a:t>Dans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l’environnement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architecture.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détaillerons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 </a:t>
            </a:r>
            <a:r>
              <a:rPr sz="1200" dirty="0">
                <a:latin typeface="Calibri"/>
                <a:cs typeface="Calibri"/>
              </a:rPr>
              <a:t>verrons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Enfin,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terminerons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quelques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tendances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2020.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78839"/>
            <a:ext cx="5783580" cy="2602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2"/>
              <a:tabLst>
                <a:tab pos="240665" algn="l"/>
              </a:tabLst>
            </a:pP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L’environnement</a:t>
            </a:r>
            <a:r>
              <a:rPr sz="1600" spc="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du</a:t>
            </a:r>
            <a:r>
              <a:rPr sz="16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endParaRPr sz="1600">
              <a:latin typeface="Calibri"/>
              <a:cs typeface="Calibri"/>
            </a:endParaRPr>
          </a:p>
          <a:p>
            <a:pPr marL="513715" lvl="1" indent="-272415" algn="just">
              <a:lnSpc>
                <a:spcPct val="100000"/>
              </a:lnSpc>
              <a:spcBef>
                <a:spcPts val="1850"/>
              </a:spcBef>
              <a:buClr>
                <a:srgbClr val="2E5395"/>
              </a:buClr>
              <a:buFont typeface="Calibri"/>
              <a:buAutoNum type="arabicPeriod"/>
              <a:tabLst>
                <a:tab pos="513715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Définition</a:t>
            </a:r>
            <a:endParaRPr sz="1300">
              <a:latin typeface="Calibri"/>
              <a:cs typeface="Calibri"/>
            </a:endParaRPr>
          </a:p>
          <a:p>
            <a:pPr marL="241300" marR="6350" algn="just">
              <a:lnSpc>
                <a:spcPct val="109600"/>
              </a:lnSpc>
              <a:spcBef>
                <a:spcPts val="73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diminutif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toile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d’araignée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mondiale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français. </a:t>
            </a: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ensemble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multimédias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(texte,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vidéo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…)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reliés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eux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hypertextes.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09700"/>
              </a:lnSpc>
            </a:pPr>
            <a:r>
              <a:rPr sz="1200" dirty="0">
                <a:latin typeface="Calibri"/>
                <a:cs typeface="Calibri"/>
              </a:rPr>
              <a:t>Créé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1989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Berners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Lee,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base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protocole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http,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d’URL,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hypertextes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Il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usagers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consulter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depuis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leurs </a:t>
            </a:r>
            <a:r>
              <a:rPr sz="1200" dirty="0">
                <a:latin typeface="Calibri"/>
                <a:cs typeface="Calibri"/>
              </a:rPr>
              <a:t>machines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(ordinateurs,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tablettes,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téléphones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smart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Watch…).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0688" y="3960908"/>
            <a:ext cx="5695315" cy="495046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5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2.2.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L’évolution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du</a:t>
            </a:r>
            <a:r>
              <a:rPr sz="1300" spc="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[34]</a:t>
            </a:r>
            <a:endParaRPr sz="1575" baseline="26455">
              <a:latin typeface="Calibri"/>
              <a:cs typeface="Calibri"/>
            </a:endParaRPr>
          </a:p>
          <a:p>
            <a:pPr marL="627380" indent="-226695" algn="just">
              <a:lnSpc>
                <a:spcPct val="100000"/>
              </a:lnSpc>
              <a:spcBef>
                <a:spcPts val="994"/>
              </a:spcBef>
              <a:buFont typeface="Calibri"/>
              <a:buChar char="●"/>
              <a:tabLst>
                <a:tab pos="627380" algn="l"/>
              </a:tabLst>
            </a:pPr>
            <a:r>
              <a:rPr sz="1400" b="1" dirty="0">
                <a:latin typeface="Calibri"/>
                <a:cs typeface="Calibri"/>
              </a:rPr>
              <a:t>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web </a:t>
            </a:r>
            <a:r>
              <a:rPr sz="1400" b="1" spc="-25" dirty="0">
                <a:latin typeface="Calibri"/>
                <a:cs typeface="Calibri"/>
              </a:rPr>
              <a:t>1.0</a:t>
            </a:r>
            <a:endParaRPr sz="1400">
              <a:latin typeface="Calibri"/>
              <a:cs typeface="Calibri"/>
            </a:endParaRPr>
          </a:p>
          <a:p>
            <a:pPr marL="629285" marR="68580" algn="just">
              <a:lnSpc>
                <a:spcPct val="1097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1.0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appelait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traditionnel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première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version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world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1990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1999,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version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proposait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statiques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 interagir avec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limité </a:t>
            </a:r>
            <a:r>
              <a:rPr sz="1200" dirty="0">
                <a:latin typeface="Calibri"/>
                <a:cs typeface="Calibri"/>
              </a:rPr>
              <a:t>uniquement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consommation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informations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webmaster</a:t>
            </a:r>
            <a:r>
              <a:rPr sz="1200" spc="-10" dirty="0">
                <a:latin typeface="Calibri"/>
                <a:cs typeface="Calibri"/>
              </a:rPr>
              <a:t> postait.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1200">
              <a:latin typeface="Calibri"/>
              <a:cs typeface="Calibri"/>
            </a:endParaRPr>
          </a:p>
          <a:p>
            <a:pPr marL="627380" indent="-226695" algn="just">
              <a:lnSpc>
                <a:spcPct val="100000"/>
              </a:lnSpc>
              <a:spcBef>
                <a:spcPts val="5"/>
              </a:spcBef>
              <a:buFont typeface="Calibri"/>
              <a:buChar char="●"/>
              <a:tabLst>
                <a:tab pos="627380" algn="l"/>
              </a:tabLst>
            </a:pPr>
            <a:r>
              <a:rPr sz="1400" b="1" dirty="0">
                <a:latin typeface="Calibri"/>
                <a:cs typeface="Calibri"/>
              </a:rPr>
              <a:t>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web </a:t>
            </a:r>
            <a:r>
              <a:rPr sz="1400" b="1" spc="-25" dirty="0">
                <a:latin typeface="Calibri"/>
                <a:cs typeface="Calibri"/>
              </a:rPr>
              <a:t>2.0</a:t>
            </a:r>
            <a:endParaRPr sz="1400">
              <a:latin typeface="Calibri"/>
              <a:cs typeface="Calibri"/>
            </a:endParaRPr>
          </a:p>
          <a:p>
            <a:pPr marL="629285" marR="67310" algn="just">
              <a:lnSpc>
                <a:spcPct val="1097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deuxième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génération du web,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apparu dans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2000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2.0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dit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collaboratif.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version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encourage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participation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active,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limités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consommation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l’information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produire.</a:t>
            </a:r>
            <a:endParaRPr sz="1200">
              <a:latin typeface="Calibri"/>
              <a:cs typeface="Calibri"/>
            </a:endParaRPr>
          </a:p>
          <a:p>
            <a:pPr marL="629285" marR="67310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2.0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révolutionné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notamment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l’apparition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moteur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recherche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Google,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début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l’e-commerce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Amazon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eBay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l’apparition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smartphones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entraînent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l’accès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mobile.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200">
              <a:latin typeface="Calibri"/>
              <a:cs typeface="Calibri"/>
            </a:endParaRPr>
          </a:p>
          <a:p>
            <a:pPr marL="627380" indent="-226695" algn="just">
              <a:lnSpc>
                <a:spcPct val="100000"/>
              </a:lnSpc>
              <a:buFont typeface="Calibri"/>
              <a:buChar char="●"/>
              <a:tabLst>
                <a:tab pos="627380" algn="l"/>
              </a:tabLst>
            </a:pPr>
            <a:r>
              <a:rPr sz="1400" b="1" dirty="0">
                <a:latin typeface="Calibri"/>
                <a:cs typeface="Calibri"/>
              </a:rPr>
              <a:t>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web </a:t>
            </a:r>
            <a:r>
              <a:rPr sz="1400" b="1" spc="-25" dirty="0">
                <a:latin typeface="Calibri"/>
                <a:cs typeface="Calibri"/>
              </a:rPr>
              <a:t>3.0</a:t>
            </a:r>
            <a:endParaRPr sz="1400">
              <a:latin typeface="Calibri"/>
              <a:cs typeface="Calibri"/>
            </a:endParaRPr>
          </a:p>
          <a:p>
            <a:pPr marL="629285" marR="72390" algn="just">
              <a:lnSpc>
                <a:spcPct val="110000"/>
              </a:lnSpc>
              <a:spcBef>
                <a:spcPts val="130"/>
              </a:spcBef>
            </a:pP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successeur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2.0,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bataille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pour </a:t>
            </a: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0" dirty="0">
                <a:latin typeface="Calibri"/>
                <a:cs typeface="Calibri"/>
              </a:rPr>
              <a:t> 3.0.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37488" y="861822"/>
            <a:ext cx="5908040" cy="8094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2485" marR="74930" algn="just">
              <a:lnSpc>
                <a:spcPct val="109800"/>
              </a:lnSpc>
              <a:spcBef>
                <a:spcPts val="105"/>
              </a:spcBef>
            </a:pPr>
            <a:r>
              <a:rPr sz="1200" dirty="0">
                <a:latin typeface="Calibri"/>
                <a:cs typeface="Calibri"/>
              </a:rPr>
              <a:t>En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experts</a:t>
            </a:r>
            <a:r>
              <a:rPr sz="1200" spc="3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considèrent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version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étant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 </a:t>
            </a:r>
            <a:r>
              <a:rPr sz="1200" dirty="0">
                <a:latin typeface="Calibri"/>
                <a:cs typeface="Calibri"/>
              </a:rPr>
              <a:t>sémantique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données.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8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caractérise</a:t>
            </a:r>
            <a:r>
              <a:rPr sz="1200" spc="17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personnalisation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exploitant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masse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données,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tenant compte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localisation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préférences.</a:t>
            </a:r>
            <a:endParaRPr sz="1200">
              <a:latin typeface="Calibri"/>
              <a:cs typeface="Calibri"/>
            </a:endParaRPr>
          </a:p>
          <a:p>
            <a:pPr marL="832485" marR="74295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D’autre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part,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sémantique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n’est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considéré,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chez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experts,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étant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ère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uniquement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simple exploitation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existantes.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3.0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désigne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web </a:t>
            </a:r>
            <a:r>
              <a:rPr sz="1200" dirty="0">
                <a:latin typeface="Calibri"/>
                <a:cs typeface="Calibri"/>
              </a:rPr>
              <a:t>intelligent.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(Internet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Things),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objets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 les jours seront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connectés 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 serveurs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 pour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effectuer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0" dirty="0">
                <a:latin typeface="Calibri"/>
                <a:cs typeface="Calibri"/>
              </a:rPr>
              <a:t> tâches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propriétaire.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1200">
              <a:latin typeface="Calibri"/>
              <a:cs typeface="Calibri"/>
            </a:endParaRPr>
          </a:p>
          <a:p>
            <a:pPr marL="291465" indent="-227965">
              <a:lnSpc>
                <a:spcPct val="100000"/>
              </a:lnSpc>
              <a:buClr>
                <a:srgbClr val="2E5395"/>
              </a:buClr>
              <a:buFont typeface="Calibri"/>
              <a:buAutoNum type="arabicPeriod" startAt="3"/>
              <a:tabLst>
                <a:tab pos="2914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600" spc="-5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applications</a:t>
            </a:r>
            <a:r>
              <a:rPr sz="16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endParaRPr sz="1600">
              <a:latin typeface="Calibri"/>
              <a:cs typeface="Calibri"/>
            </a:endParaRPr>
          </a:p>
          <a:p>
            <a:pPr marL="564515" lvl="1" indent="-272415">
              <a:lnSpc>
                <a:spcPct val="100000"/>
              </a:lnSpc>
              <a:spcBef>
                <a:spcPts val="1850"/>
              </a:spcBef>
              <a:buClr>
                <a:srgbClr val="2E5395"/>
              </a:buClr>
              <a:buFont typeface="Calibri"/>
              <a:buAutoNum type="arabicPeriod"/>
              <a:tabLst>
                <a:tab pos="564515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Définitions</a:t>
            </a:r>
            <a:endParaRPr sz="13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75"/>
              </a:spcBef>
              <a:buClr>
                <a:srgbClr val="2E5395"/>
              </a:buClr>
              <a:buFont typeface="Calibri"/>
              <a:buAutoNum type="arabicPeriod"/>
            </a:pPr>
            <a:endParaRPr sz="1300">
              <a:latin typeface="Calibri"/>
              <a:cs typeface="Calibri"/>
            </a:endParaRPr>
          </a:p>
          <a:p>
            <a:pPr marL="975994" lvl="2" indent="-455930">
              <a:lnSpc>
                <a:spcPct val="100000"/>
              </a:lnSpc>
              <a:buClr>
                <a:srgbClr val="1F3862"/>
              </a:buClr>
              <a:buFont typeface="Calibri"/>
              <a:buAutoNum type="arabicPeriod"/>
              <a:tabLst>
                <a:tab pos="975994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Site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1F3862"/>
                </a:solidFill>
                <a:latin typeface="Calibri"/>
                <a:cs typeface="Calibri"/>
              </a:rPr>
              <a:t>web</a:t>
            </a:r>
            <a:endParaRPr sz="1200">
              <a:latin typeface="Calibri"/>
              <a:cs typeface="Calibri"/>
            </a:endParaRPr>
          </a:p>
          <a:p>
            <a:pPr marL="977265" marR="78740">
              <a:lnSpc>
                <a:spcPct val="110000"/>
              </a:lnSpc>
              <a:spcBef>
                <a:spcPts val="505"/>
              </a:spcBef>
            </a:pPr>
            <a:r>
              <a:rPr sz="1200" spc="-10" dirty="0">
                <a:latin typeface="Calibri"/>
                <a:cs typeface="Calibri"/>
              </a:rPr>
              <a:t>Ensemble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accessible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identifié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 </a:t>
            </a:r>
            <a:r>
              <a:rPr sz="1200" spc="-10" dirty="0">
                <a:latin typeface="Calibri"/>
                <a:cs typeface="Calibri"/>
              </a:rPr>
              <a:t>adresse.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200">
              <a:latin typeface="Calibri"/>
              <a:cs typeface="Calibri"/>
            </a:endParaRPr>
          </a:p>
          <a:p>
            <a:pPr marL="975994" lvl="2" indent="-455930">
              <a:lnSpc>
                <a:spcPct val="100000"/>
              </a:lnSpc>
              <a:buClr>
                <a:srgbClr val="1F3862"/>
              </a:buClr>
              <a:buFont typeface="Calibri"/>
              <a:buAutoNum type="arabicPeriod" startAt="2"/>
              <a:tabLst>
                <a:tab pos="975994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Application</a:t>
            </a:r>
            <a:endParaRPr sz="1200">
              <a:latin typeface="Calibri"/>
              <a:cs typeface="Calibri"/>
            </a:endParaRPr>
          </a:p>
          <a:p>
            <a:pPr marL="977265" marR="81280">
              <a:lnSpc>
                <a:spcPct val="109200"/>
              </a:lnSpc>
              <a:spcBef>
                <a:spcPts val="515"/>
              </a:spcBef>
            </a:pPr>
            <a:r>
              <a:rPr sz="1200" dirty="0">
                <a:latin typeface="Calibri"/>
                <a:cs typeface="Calibri"/>
              </a:rPr>
              <a:t>Programme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ensemble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destiné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d’un </a:t>
            </a:r>
            <a:r>
              <a:rPr sz="1200" dirty="0">
                <a:latin typeface="Calibri"/>
                <a:cs typeface="Calibri"/>
              </a:rPr>
              <a:t>ordinateur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précise</a:t>
            </a:r>
            <a:r>
              <a:rPr sz="1200" spc="-90" dirty="0">
                <a:latin typeface="Calibri"/>
                <a:cs typeface="Calibri"/>
              </a:rPr>
              <a:t> </a:t>
            </a:r>
            <a:r>
              <a:rPr sz="1200" spc="-30" baseline="27777" dirty="0">
                <a:latin typeface="Calibri"/>
                <a:cs typeface="Calibri"/>
              </a:rPr>
              <a:t>[15]</a:t>
            </a:r>
            <a:r>
              <a:rPr sz="1200" spc="-2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1200">
              <a:latin typeface="Calibri"/>
              <a:cs typeface="Calibri"/>
            </a:endParaRPr>
          </a:p>
          <a:p>
            <a:pPr marL="564515" lvl="1" indent="-272415">
              <a:lnSpc>
                <a:spcPct val="100000"/>
              </a:lnSpc>
              <a:spcBef>
                <a:spcPts val="5"/>
              </a:spcBef>
              <a:buClr>
                <a:srgbClr val="2E5395"/>
              </a:buClr>
              <a:buFont typeface="Calibri"/>
              <a:buAutoNum type="arabicPeriod" startAt="2"/>
              <a:tabLst>
                <a:tab pos="564515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types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sites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r>
              <a:rPr sz="13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[35]</a:t>
            </a:r>
            <a:endParaRPr sz="1575" baseline="26455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z="1300">
              <a:latin typeface="Calibri"/>
              <a:cs typeface="Calibri"/>
            </a:endParaRPr>
          </a:p>
          <a:p>
            <a:pPr marL="977265" lvl="2" indent="-373380" algn="just">
              <a:lnSpc>
                <a:spcPct val="100000"/>
              </a:lnSpc>
              <a:buClr>
                <a:srgbClr val="1F3862"/>
              </a:buClr>
              <a:buFont typeface="Calibri"/>
              <a:buAutoNum type="arabicPeriod"/>
              <a:tabLst>
                <a:tab pos="97726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Site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vitrine</a:t>
            </a:r>
            <a:endParaRPr sz="1200">
              <a:latin typeface="Calibri"/>
              <a:cs typeface="Calibri"/>
            </a:endParaRPr>
          </a:p>
          <a:p>
            <a:pPr marL="603885" marR="73660" algn="just">
              <a:lnSpc>
                <a:spcPct val="109800"/>
              </a:lnSpc>
              <a:spcBef>
                <a:spcPts val="50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s’agit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marque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composé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d’une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contenant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telles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présentation</a:t>
            </a:r>
            <a:r>
              <a:rPr sz="1200" spc="4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produits/services,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coordonnées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nécessaires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pour </a:t>
            </a:r>
            <a:r>
              <a:rPr sz="1200" dirty="0">
                <a:latin typeface="Calibri"/>
                <a:cs typeface="Calibri"/>
              </a:rPr>
              <a:t>contacter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éventuellement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trouver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forums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demander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devis.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200">
              <a:latin typeface="Calibri"/>
              <a:cs typeface="Calibri"/>
            </a:endParaRPr>
          </a:p>
          <a:p>
            <a:pPr marL="977265" lvl="2" indent="-373380" algn="just">
              <a:lnSpc>
                <a:spcPct val="100000"/>
              </a:lnSpc>
              <a:buClr>
                <a:srgbClr val="1F3862"/>
              </a:buClr>
              <a:buFont typeface="Calibri"/>
              <a:buAutoNum type="arabicPeriod" startAt="2"/>
              <a:tabLst>
                <a:tab pos="977265" algn="l"/>
              </a:tabLst>
            </a:pPr>
            <a:r>
              <a:rPr sz="1200" spc="-20" dirty="0">
                <a:solidFill>
                  <a:srgbClr val="1F3862"/>
                </a:solidFill>
                <a:latin typeface="Calibri"/>
                <a:cs typeface="Calibri"/>
              </a:rPr>
              <a:t>Blog</a:t>
            </a:r>
            <a:endParaRPr sz="1200">
              <a:latin typeface="Calibri"/>
              <a:cs typeface="Calibri"/>
            </a:endParaRPr>
          </a:p>
          <a:p>
            <a:pPr marL="603885" marR="80010" algn="just">
              <a:lnSpc>
                <a:spcPct val="110000"/>
              </a:lnSpc>
              <a:spcBef>
                <a:spcPts val="495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 un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 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articles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domaine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précis,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webmasters.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internautes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ainsi </a:t>
            </a:r>
            <a:r>
              <a:rPr sz="1200" dirty="0">
                <a:latin typeface="Calibri"/>
                <a:cs typeface="Calibri"/>
              </a:rPr>
              <a:t>partager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commenter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chercher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27988" y="797814"/>
            <a:ext cx="5732145" cy="719709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786765" lvl="2" indent="-373380" algn="just">
              <a:lnSpc>
                <a:spcPct val="100000"/>
              </a:lnSpc>
              <a:spcBef>
                <a:spcPts val="750"/>
              </a:spcBef>
              <a:buClr>
                <a:srgbClr val="1F3862"/>
              </a:buClr>
              <a:buFont typeface="Calibri"/>
              <a:buAutoNum type="arabicPeriod" startAt="3"/>
              <a:tabLst>
                <a:tab pos="78676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Site</a:t>
            </a:r>
            <a:r>
              <a:rPr sz="1200" spc="1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e-commerce</a:t>
            </a:r>
            <a:endParaRPr sz="1200">
              <a:latin typeface="Calibri"/>
              <a:cs typeface="Calibri"/>
            </a:endParaRPr>
          </a:p>
          <a:p>
            <a:pPr marL="413384" marR="89535" algn="just">
              <a:lnSpc>
                <a:spcPct val="109600"/>
              </a:lnSpc>
              <a:spcBef>
                <a:spcPts val="509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e-commerce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répandus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intérêt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vente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ligne.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10" dirty="0">
                <a:latin typeface="Calibri"/>
                <a:cs typeface="Calibri"/>
              </a:rPr>
              <a:t> ensemble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exposant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produits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vente,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commande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ligne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qu’une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paiement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ligne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généralement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sécurisée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plateforme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paiement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PayPal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Amazon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Pay.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1200">
              <a:latin typeface="Calibri"/>
              <a:cs typeface="Calibri"/>
            </a:endParaRPr>
          </a:p>
          <a:p>
            <a:pPr marL="786765" lvl="2" indent="-373380" algn="just">
              <a:lnSpc>
                <a:spcPct val="100000"/>
              </a:lnSpc>
              <a:buClr>
                <a:srgbClr val="1F3862"/>
              </a:buClr>
              <a:buFont typeface="Calibri"/>
              <a:buAutoNum type="arabicPeriod" startAt="4"/>
              <a:tabLst>
                <a:tab pos="78676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Application</a:t>
            </a:r>
            <a:r>
              <a:rPr sz="1200" spc="-5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1F3862"/>
                </a:solidFill>
                <a:latin typeface="Calibri"/>
                <a:cs typeface="Calibri"/>
              </a:rPr>
              <a:t>web</a:t>
            </a:r>
            <a:endParaRPr sz="1200">
              <a:latin typeface="Calibri"/>
              <a:cs typeface="Calibri"/>
            </a:endParaRPr>
          </a:p>
          <a:p>
            <a:pPr marL="413384" marR="89535" algn="just">
              <a:lnSpc>
                <a:spcPct val="109800"/>
              </a:lnSpc>
              <a:spcBef>
                <a:spcPts val="495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précédemment,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spc="-10" dirty="0">
                <a:latin typeface="Calibri"/>
                <a:cs typeface="Calibri"/>
              </a:rPr>
              <a:t>s’exécute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nécessite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aucun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téléchargement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ni </a:t>
            </a:r>
            <a:r>
              <a:rPr sz="1200" dirty="0">
                <a:latin typeface="Calibri"/>
                <a:cs typeface="Calibri"/>
              </a:rPr>
              <a:t>installation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client,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connexion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navigateur suffisent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 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accéder.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 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connues,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on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Maps,</a:t>
            </a:r>
            <a:r>
              <a:rPr sz="1200" spc="-20" dirty="0">
                <a:latin typeface="Calibri"/>
                <a:cs typeface="Calibri"/>
              </a:rPr>
              <a:t> etc.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12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3.3.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L'architecture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générale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d’une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application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r>
              <a:rPr sz="1300" spc="-6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[36]</a:t>
            </a:r>
            <a:endParaRPr sz="1575" baseline="26455">
              <a:latin typeface="Calibri"/>
              <a:cs typeface="Calibri"/>
            </a:endParaRPr>
          </a:p>
          <a:p>
            <a:pPr marL="321945" marR="93980" algn="just">
              <a:lnSpc>
                <a:spcPct val="110000"/>
              </a:lnSpc>
              <a:spcBef>
                <a:spcPts val="844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client/serveur,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constitués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deux </a:t>
            </a:r>
            <a:r>
              <a:rPr sz="1200" dirty="0">
                <a:latin typeface="Calibri"/>
                <a:cs typeface="Calibri"/>
              </a:rPr>
              <a:t>parties,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client-</a:t>
            </a:r>
            <a:r>
              <a:rPr sz="1200" dirty="0">
                <a:latin typeface="Calibri"/>
                <a:cs typeface="Calibri"/>
              </a:rPr>
              <a:t>side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server-</a:t>
            </a:r>
            <a:r>
              <a:rPr sz="1200" spc="-20" dirty="0">
                <a:latin typeface="Calibri"/>
                <a:cs typeface="Calibri"/>
              </a:rPr>
              <a:t>side.</a:t>
            </a:r>
            <a:endParaRPr sz="1200">
              <a:latin typeface="Calibri"/>
              <a:cs typeface="Calibri"/>
            </a:endParaRPr>
          </a:p>
          <a:p>
            <a:pPr marL="314325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client-</a:t>
            </a:r>
            <a:r>
              <a:rPr sz="1200" dirty="0">
                <a:latin typeface="Calibri"/>
                <a:cs typeface="Calibri"/>
              </a:rPr>
              <a:t>side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entité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dite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http,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d’exploiter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</a:t>
            </a:r>
            <a:endParaRPr sz="1200">
              <a:latin typeface="Calibri"/>
              <a:cs typeface="Calibri"/>
            </a:endParaRPr>
          </a:p>
          <a:p>
            <a:pPr marL="31432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(chrome,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safari</a:t>
            </a:r>
            <a:endParaRPr sz="1200">
              <a:latin typeface="Calibri"/>
              <a:cs typeface="Calibri"/>
            </a:endParaRPr>
          </a:p>
          <a:p>
            <a:pPr marL="31432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…)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robot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d’indexation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aspirateur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314325" marR="92710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D’autre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serveur-</a:t>
            </a:r>
            <a:r>
              <a:rPr sz="1200" dirty="0">
                <a:latin typeface="Calibri"/>
                <a:cs typeface="Calibri"/>
              </a:rPr>
              <a:t>side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composé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minimums,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http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être </a:t>
            </a:r>
            <a:r>
              <a:rPr sz="1200" dirty="0">
                <a:latin typeface="Calibri"/>
                <a:cs typeface="Calibri"/>
              </a:rPr>
              <a:t>constitués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entités, d’un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d’applications,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ce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couvert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http.</a:t>
            </a:r>
            <a:endParaRPr sz="1200">
              <a:latin typeface="Calibri"/>
              <a:cs typeface="Calibri"/>
            </a:endParaRPr>
          </a:p>
          <a:p>
            <a:pPr marL="314325" marR="90805" algn="just">
              <a:lnSpc>
                <a:spcPct val="1097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s’occupe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logique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répondre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requêtes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utilisateurs.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http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notamment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fichiers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sauvegardant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ressources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vidéos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encore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html.</a:t>
            </a:r>
            <a:endParaRPr sz="1200">
              <a:latin typeface="Calibri"/>
              <a:cs typeface="Calibri"/>
            </a:endParaRPr>
          </a:p>
          <a:p>
            <a:pPr marL="314325" marR="90805" algn="just">
              <a:lnSpc>
                <a:spcPct val="101899"/>
              </a:lnSpc>
              <a:spcBef>
                <a:spcPts val="91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lui,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stockant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 site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interrogé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http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universel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(Structured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Language).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ci-dessous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résume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l’architecture d’un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site web.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6200" y="2317749"/>
            <a:ext cx="5662930" cy="244094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12090" marR="202565" algn="ctr">
              <a:lnSpc>
                <a:spcPct val="103099"/>
              </a:lnSpc>
              <a:spcBef>
                <a:spcPts val="35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mes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chers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parents,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leurs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sacrifices,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amour,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spc="-20" dirty="0">
                <a:latin typeface="Times New Roman"/>
                <a:cs typeface="Times New Roman"/>
              </a:rPr>
              <a:t>leur </a:t>
            </a:r>
            <a:r>
              <a:rPr sz="1600" i="1" dirty="0">
                <a:latin typeface="Times New Roman"/>
                <a:cs typeface="Times New Roman"/>
              </a:rPr>
              <a:t>tendresse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soutien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au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long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mes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études,</a:t>
            </a:r>
            <a:endParaRPr sz="1600">
              <a:latin typeface="Times New Roman"/>
              <a:cs typeface="Times New Roman"/>
            </a:endParaRPr>
          </a:p>
          <a:p>
            <a:pPr marL="17145" marR="5715" algn="ctr">
              <a:lnSpc>
                <a:spcPct val="103699"/>
              </a:lnSpc>
              <a:spcBef>
                <a:spcPts val="795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5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mon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cher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frère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Mohammed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son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encouragement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permanent,</a:t>
            </a:r>
            <a:r>
              <a:rPr sz="1600" i="1" spc="-45" dirty="0">
                <a:latin typeface="Times New Roman"/>
                <a:cs typeface="Times New Roman"/>
              </a:rPr>
              <a:t> </a:t>
            </a:r>
            <a:r>
              <a:rPr sz="1600" i="1" spc="-25" dirty="0">
                <a:latin typeface="Times New Roman"/>
                <a:cs typeface="Times New Roman"/>
              </a:rPr>
              <a:t>et </a:t>
            </a:r>
            <a:r>
              <a:rPr sz="1600" i="1" dirty="0">
                <a:latin typeface="Times New Roman"/>
                <a:cs typeface="Times New Roman"/>
              </a:rPr>
              <a:t>son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soutien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moral,</a:t>
            </a:r>
            <a:endParaRPr sz="16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865"/>
              </a:spcBef>
            </a:pPr>
            <a:r>
              <a:rPr sz="1600" i="1" dirty="0">
                <a:latin typeface="Times New Roman"/>
                <a:cs typeface="Times New Roman"/>
              </a:rPr>
              <a:t>A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mes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amis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appui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leur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encouragement,</a:t>
            </a:r>
            <a:endParaRPr sz="16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3099"/>
              </a:lnSpc>
              <a:spcBef>
                <a:spcPts val="805"/>
              </a:spcBef>
            </a:pPr>
            <a:r>
              <a:rPr sz="1600" i="1" dirty="0">
                <a:latin typeface="Times New Roman"/>
                <a:cs typeface="Times New Roman"/>
              </a:rPr>
              <a:t>Que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ce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travail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soit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l’accomplissement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vos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vœux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tant</a:t>
            </a:r>
            <a:r>
              <a:rPr sz="1600" i="1" spc="-2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allégués,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et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25" dirty="0">
                <a:latin typeface="Times New Roman"/>
                <a:cs typeface="Times New Roman"/>
              </a:rPr>
              <a:t>le </a:t>
            </a:r>
            <a:r>
              <a:rPr sz="1600" i="1" dirty="0">
                <a:latin typeface="Times New Roman"/>
                <a:cs typeface="Times New Roman"/>
              </a:rPr>
              <a:t>fruit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votre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soutien</a:t>
            </a:r>
            <a:r>
              <a:rPr sz="1600" i="1" spc="-30" dirty="0">
                <a:latin typeface="Times New Roman"/>
                <a:cs typeface="Times New Roman"/>
              </a:rPr>
              <a:t> </a:t>
            </a:r>
            <a:r>
              <a:rPr sz="1600" i="1" spc="-10" dirty="0">
                <a:latin typeface="Times New Roman"/>
                <a:cs typeface="Times New Roman"/>
              </a:rPr>
              <a:t>infaillible,</a:t>
            </a:r>
            <a:endParaRPr sz="1600">
              <a:latin typeface="Times New Roman"/>
              <a:cs typeface="Times New Roman"/>
            </a:endParaRPr>
          </a:p>
          <a:p>
            <a:pPr marL="6350" algn="ctr">
              <a:lnSpc>
                <a:spcPct val="100000"/>
              </a:lnSpc>
              <a:spcBef>
                <a:spcPts val="875"/>
              </a:spcBef>
            </a:pPr>
            <a:r>
              <a:rPr sz="1600" i="1" dirty="0">
                <a:latin typeface="Times New Roman"/>
                <a:cs typeface="Times New Roman"/>
              </a:rPr>
              <a:t>Merci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d’être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toujours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là</a:t>
            </a:r>
            <a:r>
              <a:rPr sz="1600" i="1" spc="-35" dirty="0">
                <a:latin typeface="Times New Roman"/>
                <a:cs typeface="Times New Roman"/>
              </a:rPr>
              <a:t> </a:t>
            </a:r>
            <a:r>
              <a:rPr sz="1600" i="1" dirty="0">
                <a:latin typeface="Times New Roman"/>
                <a:cs typeface="Times New Roman"/>
              </a:rPr>
              <a:t>pour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600" i="1" spc="-20" dirty="0">
                <a:latin typeface="Times New Roman"/>
                <a:cs typeface="Times New Roman"/>
              </a:rPr>
              <a:t>moi.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30873" y="8774429"/>
            <a:ext cx="44195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20" dirty="0">
                <a:latin typeface="Times New Roman"/>
                <a:cs typeface="Times New Roman"/>
              </a:rPr>
              <a:t>Amel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00352" y="958341"/>
            <a:ext cx="4993005" cy="568325"/>
            <a:chOff x="1000352" y="958341"/>
            <a:chExt cx="4993005" cy="5683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7843" y="995171"/>
              <a:ext cx="4955285" cy="5311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352" y="958341"/>
              <a:ext cx="4956074" cy="53047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02458" y="4198746"/>
            <a:ext cx="27590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7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Architecture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globale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d'une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application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web</a:t>
            </a:r>
            <a:r>
              <a:rPr sz="900" i="1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575" i="1" spc="-30" baseline="26455" dirty="0">
                <a:solidFill>
                  <a:srgbClr val="1F487C"/>
                </a:solidFill>
                <a:latin typeface="Calibri"/>
                <a:cs typeface="Calibri"/>
              </a:rPr>
              <a:t>[36]</a:t>
            </a:r>
            <a:endParaRPr sz="1575" baseline="26455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2888" y="4631563"/>
            <a:ext cx="5862320" cy="500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065" indent="-2279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4"/>
              <a:tabLst>
                <a:tab pos="2660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Le</a:t>
            </a:r>
            <a:r>
              <a:rPr sz="16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développement</a:t>
            </a:r>
            <a:r>
              <a:rPr sz="16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endParaRPr sz="1600">
              <a:latin typeface="Calibri"/>
              <a:cs typeface="Calibri"/>
            </a:endParaRPr>
          </a:p>
          <a:p>
            <a:pPr marL="539115" lvl="1" indent="-272415">
              <a:lnSpc>
                <a:spcPct val="100000"/>
              </a:lnSpc>
              <a:spcBef>
                <a:spcPts val="1845"/>
              </a:spcBef>
              <a:buClr>
                <a:srgbClr val="2E5395"/>
              </a:buClr>
              <a:buFont typeface="Calibri"/>
              <a:buAutoNum type="arabicPeriod"/>
              <a:tabLst>
                <a:tab pos="539115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Définition</a:t>
            </a:r>
            <a:endParaRPr sz="1300">
              <a:latin typeface="Calibri"/>
              <a:cs typeface="Calibri"/>
            </a:endParaRPr>
          </a:p>
          <a:p>
            <a:pPr marL="266700" marR="60960" algn="just">
              <a:lnSpc>
                <a:spcPct val="110000"/>
              </a:lnSpc>
              <a:spcBef>
                <a:spcPts val="72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 se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réfère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effectuées pour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web,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intranet.</a:t>
            </a:r>
            <a:endParaRPr sz="1200">
              <a:latin typeface="Calibri"/>
              <a:cs typeface="Calibri"/>
            </a:endParaRPr>
          </a:p>
          <a:p>
            <a:pPr marL="266700" marR="53340" indent="34925" algn="just">
              <a:lnSpc>
                <a:spcPct val="109200"/>
              </a:lnSpc>
              <a:spcBef>
                <a:spcPts val="819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l’usage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informatiques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côté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python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côté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serveur.</a:t>
            </a:r>
            <a:endParaRPr sz="1200">
              <a:latin typeface="Calibri"/>
              <a:cs typeface="Calibri"/>
            </a:endParaRPr>
          </a:p>
          <a:p>
            <a:pPr marL="266700" algn="just">
              <a:lnSpc>
                <a:spcPct val="100000"/>
              </a:lnSpc>
              <a:spcBef>
                <a:spcPts val="944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d’applications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généralement</a:t>
            </a:r>
            <a:endParaRPr sz="1200">
              <a:latin typeface="Calibri"/>
              <a:cs typeface="Calibri"/>
            </a:endParaRPr>
          </a:p>
          <a:p>
            <a:pPr marL="266700" algn="just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723265" lvl="2" indent="-228600">
              <a:lnSpc>
                <a:spcPct val="100000"/>
              </a:lnSpc>
              <a:spcBef>
                <a:spcPts val="944"/>
              </a:spcBef>
              <a:buChar char="●"/>
              <a:tabLst>
                <a:tab pos="723265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conception</a:t>
            </a:r>
            <a:endParaRPr sz="1200">
              <a:latin typeface="Calibri"/>
              <a:cs typeface="Calibri"/>
            </a:endParaRPr>
          </a:p>
          <a:p>
            <a:pPr marL="723265" lvl="2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7232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design</a:t>
            </a:r>
            <a:endParaRPr sz="1200">
              <a:latin typeface="Calibri"/>
              <a:cs typeface="Calibri"/>
            </a:endParaRPr>
          </a:p>
          <a:p>
            <a:pPr marL="723265" lvl="2" indent="-228600">
              <a:lnSpc>
                <a:spcPct val="100000"/>
              </a:lnSpc>
              <a:spcBef>
                <a:spcPts val="135"/>
              </a:spcBef>
              <a:buChar char="●"/>
              <a:tabLst>
                <a:tab pos="72326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(front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end)</a:t>
            </a:r>
            <a:endParaRPr sz="1200">
              <a:latin typeface="Calibri"/>
              <a:cs typeface="Calibri"/>
            </a:endParaRPr>
          </a:p>
          <a:p>
            <a:pPr marL="723265" lvl="2" indent="-228600">
              <a:lnSpc>
                <a:spcPct val="100000"/>
              </a:lnSpc>
              <a:spcBef>
                <a:spcPts val="140"/>
              </a:spcBef>
              <a:buChar char="●"/>
              <a:tabLst>
                <a:tab pos="723265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</a:t>
            </a:r>
            <a:endParaRPr sz="1200">
              <a:latin typeface="Calibri"/>
              <a:cs typeface="Calibri"/>
            </a:endParaRPr>
          </a:p>
          <a:p>
            <a:pPr marL="723265" lvl="2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723265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configuration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sécurité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0" dirty="0">
                <a:latin typeface="Calibri"/>
                <a:cs typeface="Calibri"/>
              </a:rPr>
              <a:t> web.</a:t>
            </a:r>
            <a:endParaRPr sz="12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spcBef>
                <a:spcPts val="765"/>
              </a:spcBef>
              <a:buFont typeface="Calibri"/>
              <a:buChar char="●"/>
            </a:pPr>
            <a:endParaRPr sz="1200">
              <a:latin typeface="Calibri"/>
              <a:cs typeface="Calibri"/>
            </a:endParaRPr>
          </a:p>
          <a:p>
            <a:pPr marL="539115" lvl="1" indent="-272415">
              <a:lnSpc>
                <a:spcPct val="100000"/>
              </a:lnSpc>
              <a:buClr>
                <a:srgbClr val="2E5395"/>
              </a:buClr>
              <a:buFont typeface="Calibri"/>
              <a:buAutoNum type="arabicPeriod" startAt="2"/>
              <a:tabLst>
                <a:tab pos="539115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Processus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développement</a:t>
            </a:r>
            <a:r>
              <a:rPr sz="1300" spc="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r>
              <a:rPr sz="1300" spc="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[16]</a:t>
            </a:r>
            <a:endParaRPr sz="1575" baseline="26455">
              <a:latin typeface="Calibri"/>
              <a:cs typeface="Calibri"/>
            </a:endParaRPr>
          </a:p>
          <a:p>
            <a:pPr marL="266700" marR="55880" algn="just">
              <a:lnSpc>
                <a:spcPct val="109600"/>
              </a:lnSpc>
              <a:spcBef>
                <a:spcPts val="865"/>
              </a:spcBef>
            </a:pP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passer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certaines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mènent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début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jusqu’à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fin.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Bien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exact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l’autre,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élémentaires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mêmes.</a:t>
            </a:r>
            <a:endParaRPr sz="1200">
              <a:latin typeface="Calibri"/>
              <a:cs typeface="Calibri"/>
            </a:endParaRPr>
          </a:p>
          <a:p>
            <a:pPr marL="266700" marR="54610" algn="just">
              <a:lnSpc>
                <a:spcPct val="109100"/>
              </a:lnSpc>
              <a:spcBef>
                <a:spcPts val="815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voir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7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8550" y="1139715"/>
            <a:ext cx="5486760" cy="28547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39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37817" y="878839"/>
            <a:ext cx="5335905" cy="8692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algn="just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Phase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1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collecte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d'informations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5080" algn="just">
              <a:lnSpc>
                <a:spcPct val="109800"/>
              </a:lnSpc>
              <a:spcBef>
                <a:spcPts val="830"/>
              </a:spcBef>
            </a:pP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référence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découverte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détermine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quoi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ressembleront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bien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objectifs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d’être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site)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choisissant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l’on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veut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attirer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offrir</a:t>
            </a:r>
            <a:r>
              <a:rPr sz="1200" spc="4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adaptées.</a:t>
            </a:r>
            <a:endParaRPr sz="1200">
              <a:latin typeface="Calibri"/>
              <a:cs typeface="Calibri"/>
            </a:endParaRPr>
          </a:p>
          <a:p>
            <a:pPr marL="12700" marR="5080" indent="7620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Un plan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bien décrit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détaillé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 ces données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pré-développement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empêche l'investissement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supplémentaires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résoudre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problèmes inattendus.</a:t>
            </a:r>
            <a:endParaRPr sz="1200">
              <a:latin typeface="Calibri"/>
              <a:cs typeface="Calibri"/>
            </a:endParaRPr>
          </a:p>
          <a:p>
            <a:pPr marL="12700" marR="1020444" algn="just">
              <a:lnSpc>
                <a:spcPts val="2390"/>
              </a:lnSpc>
              <a:spcBef>
                <a:spcPts val="22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estimé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semaines. </a:t>
            </a: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considérer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8285" marR="5715" indent="-228600" algn="just">
              <a:lnSpc>
                <a:spcPct val="117100"/>
              </a:lnSpc>
              <a:spcBef>
                <a:spcPts val="455"/>
              </a:spcBef>
              <a:buFont typeface="Calibri"/>
              <a:buChar char="●"/>
              <a:tabLst>
                <a:tab pos="248285" algn="l"/>
                <a:tab pos="249554" algn="l"/>
              </a:tabLst>
            </a:pPr>
            <a:r>
              <a:rPr sz="1200" dirty="0"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Évaluation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exigences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référence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exigences </a:t>
            </a:r>
            <a:r>
              <a:rPr sz="1200" dirty="0">
                <a:latin typeface="Calibri"/>
                <a:cs typeface="Calibri"/>
              </a:rPr>
              <a:t>précises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fonctionnalités,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visé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objectifs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248285" marR="6350" indent="-228600" algn="just">
              <a:lnSpc>
                <a:spcPts val="1689"/>
              </a:lnSpc>
              <a:spcBef>
                <a:spcPts val="85"/>
              </a:spcBef>
              <a:buFont typeface="Calibri"/>
              <a:buChar char="●"/>
              <a:tabLst>
                <a:tab pos="248285" algn="l"/>
                <a:tab pos="249554" algn="l"/>
              </a:tabLst>
            </a:pPr>
            <a:r>
              <a:rPr sz="1200" dirty="0"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Résumé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projet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celui-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exigences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servira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point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référence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0" dirty="0">
                <a:latin typeface="Calibri"/>
                <a:cs typeface="Calibri"/>
              </a:rPr>
              <a:t> processus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248285" marR="5080" indent="-228600" algn="just">
              <a:lnSpc>
                <a:spcPts val="1680"/>
              </a:lnSpc>
              <a:buFont typeface="Calibri"/>
              <a:buChar char="●"/>
              <a:tabLst>
                <a:tab pos="248285" algn="l"/>
                <a:tab pos="249554" algn="l"/>
              </a:tabLst>
            </a:pPr>
            <a:r>
              <a:rPr sz="1200" dirty="0"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Détermination</a:t>
            </a:r>
            <a:r>
              <a:rPr sz="1200" b="1" spc="1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</a:t>
            </a:r>
            <a:r>
              <a:rPr sz="1200" b="1" spc="1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ressources</a:t>
            </a:r>
            <a:r>
              <a:rPr sz="1200" b="1" spc="1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</a:t>
            </a:r>
            <a:r>
              <a:rPr sz="1200" b="1" spc="1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technologie</a:t>
            </a:r>
            <a:r>
              <a:rPr sz="1200" b="1" spc="1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requises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on </a:t>
            </a:r>
            <a:r>
              <a:rPr sz="1200" dirty="0">
                <a:latin typeface="Calibri"/>
                <a:cs typeface="Calibri"/>
              </a:rPr>
              <a:t>définit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projet.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</a:t>
            </a:r>
            <a:endParaRPr sz="1200">
              <a:latin typeface="Calibri"/>
              <a:cs typeface="Calibri"/>
            </a:endParaRPr>
          </a:p>
          <a:p>
            <a:pPr marL="248285" marR="10160" algn="just">
              <a:lnSpc>
                <a:spcPts val="168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projet,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humaines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ou </a:t>
            </a:r>
            <a:r>
              <a:rPr sz="1200" dirty="0">
                <a:latin typeface="Calibri"/>
                <a:cs typeface="Calibri"/>
              </a:rPr>
              <a:t>matérielles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ajouter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budget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développement.</a:t>
            </a:r>
            <a:endParaRPr sz="1200">
              <a:latin typeface="Calibri"/>
              <a:cs typeface="Calibri"/>
            </a:endParaRPr>
          </a:p>
          <a:p>
            <a:pPr marL="249554" indent="-229870" algn="just">
              <a:lnSpc>
                <a:spcPct val="100000"/>
              </a:lnSpc>
              <a:spcBef>
                <a:spcPts val="155"/>
              </a:spcBef>
              <a:buFont typeface="Calibri"/>
              <a:buChar char="●"/>
              <a:tabLst>
                <a:tab pos="249554" algn="l"/>
              </a:tabLst>
            </a:pPr>
            <a:r>
              <a:rPr sz="1200" b="1" dirty="0">
                <a:latin typeface="Calibri"/>
                <a:cs typeface="Calibri"/>
              </a:rPr>
              <a:t>Etudes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l’existant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renseigner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seulement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ce</a:t>
            </a:r>
            <a:endParaRPr sz="1200">
              <a:latin typeface="Calibri"/>
              <a:cs typeface="Calibri"/>
            </a:endParaRPr>
          </a:p>
          <a:p>
            <a:pPr marL="248285" algn="just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qui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actuellement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marché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d’évaluer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concurrence.</a:t>
            </a:r>
            <a:endParaRPr sz="1200">
              <a:latin typeface="Calibri"/>
              <a:cs typeface="Calibri"/>
            </a:endParaRPr>
          </a:p>
          <a:p>
            <a:pPr marL="19685" algn="just">
              <a:lnSpc>
                <a:spcPct val="100000"/>
              </a:lnSpc>
              <a:spcBef>
                <a:spcPts val="1240"/>
              </a:spcBef>
            </a:pPr>
            <a:r>
              <a:rPr sz="1400" b="1" dirty="0">
                <a:latin typeface="Calibri"/>
                <a:cs typeface="Calibri"/>
              </a:rPr>
              <a:t>Phase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2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Planification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9685" marR="6350" algn="just">
              <a:lnSpc>
                <a:spcPct val="110000"/>
              </a:lnSpc>
              <a:spcBef>
                <a:spcPts val="825"/>
              </a:spcBef>
            </a:pP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informations recueillies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précédente,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ou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l’application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permettra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juger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quoi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ressemblera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l'ensemble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10" dirty="0">
                <a:latin typeface="Calibri"/>
                <a:cs typeface="Calibri"/>
              </a:rPr>
              <a:t> établi.</a:t>
            </a:r>
            <a:endParaRPr sz="1200">
              <a:latin typeface="Calibri"/>
              <a:cs typeface="Calibri"/>
            </a:endParaRPr>
          </a:p>
          <a:p>
            <a:pPr marL="19685" marR="6350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liste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rubriques.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zones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également </a:t>
            </a:r>
            <a:r>
              <a:rPr sz="1200" dirty="0">
                <a:latin typeface="Calibri"/>
                <a:cs typeface="Calibri"/>
              </a:rPr>
              <a:t>montrer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 </a:t>
            </a:r>
            <a:r>
              <a:rPr sz="1200" dirty="0">
                <a:latin typeface="Calibri"/>
                <a:cs typeface="Calibri"/>
              </a:rPr>
              <a:t>interne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l’interface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le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pourra juger 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facilité avec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laquelle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pourra trouver les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requis.</a:t>
            </a:r>
            <a:endParaRPr sz="1200">
              <a:latin typeface="Calibri"/>
              <a:cs typeface="Calibri"/>
            </a:endParaRPr>
          </a:p>
          <a:p>
            <a:pPr marL="19685" marR="5080" algn="just">
              <a:lnSpc>
                <a:spcPct val="109600"/>
              </a:lnSpc>
              <a:spcBef>
                <a:spcPts val="80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raison d’être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 plan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 site ou une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convivial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 </a:t>
            </a:r>
            <a:r>
              <a:rPr sz="1200" spc="-10" dirty="0">
                <a:latin typeface="Calibri"/>
                <a:cs typeface="Calibri"/>
              </a:rPr>
              <a:t>facile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d’éviter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résultat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attentes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éviter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développement.</a:t>
            </a:r>
            <a:endParaRPr sz="1200">
              <a:latin typeface="Calibri"/>
              <a:cs typeface="Calibri"/>
            </a:endParaRPr>
          </a:p>
          <a:p>
            <a:pPr marL="19685" marR="5715" algn="just">
              <a:lnSpc>
                <a:spcPct val="110000"/>
              </a:lnSpc>
              <a:spcBef>
                <a:spcPts val="805"/>
              </a:spcBef>
            </a:pPr>
            <a:r>
              <a:rPr sz="1200" spc="-10" dirty="0">
                <a:latin typeface="Calibri"/>
                <a:cs typeface="Calibri"/>
              </a:rPr>
              <a:t>Généralement,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c’est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phase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doivent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œuvre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sélectionnées.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5438" y="880364"/>
            <a:ext cx="45796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exemple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abstrait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 associé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95854" y="3909186"/>
            <a:ext cx="25647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exemple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abstrait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d'un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plan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d'un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site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web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[17]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7817" y="4169790"/>
            <a:ext cx="5337175" cy="520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algn="just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Phase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conception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du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site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ou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l’application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web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845"/>
              </a:spcBef>
            </a:pPr>
            <a:r>
              <a:rPr sz="1200" dirty="0">
                <a:latin typeface="Calibri"/>
                <a:cs typeface="Calibri"/>
              </a:rPr>
              <a:t>Pendant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prend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visuel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l’apparence du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 tel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créées.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 durant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que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thème,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couleurs,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 mise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d'autres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aspects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visuels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 </a:t>
            </a:r>
            <a:r>
              <a:rPr sz="1200" spc="-10" dirty="0">
                <a:latin typeface="Calibri"/>
                <a:cs typeface="Calibri"/>
              </a:rPr>
              <a:t>sélectionnés.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esquisse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ensuite </a:t>
            </a:r>
            <a:r>
              <a:rPr sz="1200" dirty="0">
                <a:latin typeface="Calibri"/>
                <a:cs typeface="Calibri"/>
              </a:rPr>
              <a:t>présentée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visualiser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simplifier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compréhension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produit.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s’assurer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globalité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correspond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client.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rectifiée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renvoyée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répétitive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jusqu'à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satisfaction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5"/>
              </a:spcBef>
            </a:pPr>
            <a:endParaRPr sz="1200">
              <a:latin typeface="Calibri"/>
              <a:cs typeface="Calibri"/>
            </a:endParaRPr>
          </a:p>
          <a:p>
            <a:pPr marL="19685" algn="just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Phase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4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développement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6985" algn="just">
              <a:lnSpc>
                <a:spcPct val="110000"/>
              </a:lnSpc>
              <a:spcBef>
                <a:spcPts val="82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désormais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commencer.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cruciale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prendront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éléments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graphiques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individuels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prototype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étapes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précédentes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réel.</a:t>
            </a:r>
            <a:endParaRPr sz="1200">
              <a:latin typeface="Calibri"/>
              <a:cs typeface="Calibri"/>
            </a:endParaRPr>
          </a:p>
          <a:p>
            <a:pPr marL="12700" marR="8255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Habituellement,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d'accueil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créée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premier,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autres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pages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ajoutées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fur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mesure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hiérarchie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été </a:t>
            </a:r>
            <a:r>
              <a:rPr sz="1200" dirty="0">
                <a:latin typeface="Calibri"/>
                <a:cs typeface="Calibri"/>
              </a:rPr>
              <a:t>précédemment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créé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outils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cité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précédemment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programmation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sont </a:t>
            </a:r>
            <a:r>
              <a:rPr sz="1200" spc="-10" dirty="0">
                <a:latin typeface="Calibri"/>
                <a:cs typeface="Calibri"/>
              </a:rPr>
              <a:t>utilisés.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comporte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430" y="1202816"/>
            <a:ext cx="5730875" cy="260337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41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16888" y="878839"/>
            <a:ext cx="5558155" cy="8873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7359" indent="-226695">
              <a:lnSpc>
                <a:spcPct val="100000"/>
              </a:lnSpc>
              <a:spcBef>
                <a:spcPts val="100"/>
              </a:spcBef>
              <a:buFont typeface="Calibri"/>
              <a:buChar char="●"/>
              <a:tabLst>
                <a:tab pos="467359" algn="l"/>
              </a:tabLst>
            </a:pPr>
            <a:r>
              <a:rPr sz="1400" b="1" dirty="0">
                <a:latin typeface="Calibri"/>
                <a:cs typeface="Calibri"/>
              </a:rPr>
              <a:t>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front </a:t>
            </a:r>
            <a:r>
              <a:rPr sz="1400" b="1" spc="-25" dirty="0">
                <a:latin typeface="Calibri"/>
                <a:cs typeface="Calibri"/>
              </a:rPr>
              <a:t>end</a:t>
            </a:r>
            <a:endParaRPr sz="1400">
              <a:latin typeface="Calibri"/>
              <a:cs typeface="Calibri"/>
            </a:endParaRPr>
          </a:p>
          <a:p>
            <a:pPr marL="469265" marR="6985" algn="just">
              <a:lnSpc>
                <a:spcPct val="109800"/>
              </a:lnSpc>
              <a:spcBef>
                <a:spcPts val="1155"/>
              </a:spcBef>
            </a:pP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l’aspect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est </a:t>
            </a:r>
            <a:r>
              <a:rPr sz="1200" dirty="0">
                <a:latin typeface="Calibri"/>
                <a:cs typeface="Calibri"/>
              </a:rPr>
              <a:t>d’écrire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réaliser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interfaces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conçues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designers,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exécuté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côté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autrement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base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langages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Javascript,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également</a:t>
            </a:r>
            <a:r>
              <a:rPr sz="1200" spc="-25" dirty="0">
                <a:latin typeface="Calibri"/>
                <a:cs typeface="Calibri"/>
              </a:rPr>
              <a:t> se </a:t>
            </a:r>
            <a:r>
              <a:rPr sz="1200" dirty="0">
                <a:latin typeface="Calibri"/>
                <a:cs typeface="Calibri"/>
              </a:rPr>
              <a:t>servir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bibliothèques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Bootstrap,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js,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AJAX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jQuery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d’autres.</a:t>
            </a:r>
            <a:endParaRPr sz="1200">
              <a:latin typeface="Calibri"/>
              <a:cs typeface="Calibri"/>
            </a:endParaRPr>
          </a:p>
          <a:p>
            <a:pPr marL="467359" indent="-226695">
              <a:lnSpc>
                <a:spcPct val="100000"/>
              </a:lnSpc>
              <a:spcBef>
                <a:spcPts val="930"/>
              </a:spcBef>
              <a:buFont typeface="Calibri"/>
              <a:buChar char="●"/>
              <a:tabLst>
                <a:tab pos="467359" algn="l"/>
              </a:tabLst>
            </a:pPr>
            <a:r>
              <a:rPr sz="1400" b="1" dirty="0">
                <a:latin typeface="Calibri"/>
                <a:cs typeface="Calibri"/>
              </a:rPr>
              <a:t>Le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back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end</a:t>
            </a:r>
            <a:endParaRPr sz="1400">
              <a:latin typeface="Calibri"/>
              <a:cs typeface="Calibri"/>
            </a:endParaRPr>
          </a:p>
          <a:p>
            <a:pPr marL="413384" marR="6985" algn="just">
              <a:lnSpc>
                <a:spcPct val="110000"/>
              </a:lnSpc>
              <a:spcBef>
                <a:spcPts val="114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server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side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représente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non-visible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s’exécute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rendre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dynamique, </a:t>
            </a:r>
            <a:r>
              <a:rPr sz="1200" dirty="0">
                <a:latin typeface="Calibri"/>
                <a:cs typeface="Calibri"/>
              </a:rPr>
              <a:t>fonctionnel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personnalisable</a:t>
            </a:r>
            <a:r>
              <a:rPr sz="1200" dirty="0">
                <a:latin typeface="Calibri"/>
                <a:cs typeface="Calibri"/>
              </a:rPr>
              <a:t> selon chaque</a:t>
            </a:r>
            <a:r>
              <a:rPr sz="1200" spc="-10" dirty="0">
                <a:latin typeface="Calibri"/>
                <a:cs typeface="Calibri"/>
              </a:rPr>
              <a:t> utilisateur.</a:t>
            </a:r>
            <a:endParaRPr sz="1200">
              <a:latin typeface="Calibri"/>
              <a:cs typeface="Calibri"/>
            </a:endParaRPr>
          </a:p>
          <a:p>
            <a:pPr marL="413384" marR="5715" indent="34925" algn="just">
              <a:lnSpc>
                <a:spcPct val="109800"/>
              </a:lnSpc>
              <a:spcBef>
                <a:spcPts val="80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s’occupe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création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logique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site. </a:t>
            </a:r>
            <a:r>
              <a:rPr sz="1200" dirty="0">
                <a:latin typeface="Calibri"/>
                <a:cs typeface="Calibri"/>
              </a:rPr>
              <a:t>Quant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langages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programmation,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multitude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choix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30" dirty="0">
                <a:latin typeface="Calibri"/>
                <a:cs typeface="Calibri"/>
              </a:rPr>
              <a:t>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présente,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peut </a:t>
            </a:r>
            <a:r>
              <a:rPr sz="1200" dirty="0">
                <a:latin typeface="Calibri"/>
                <a:cs typeface="Calibri"/>
              </a:rPr>
              <a:t>citer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python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Java,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que </a:t>
            </a:r>
            <a:r>
              <a:rPr sz="1200" dirty="0">
                <a:latin typeface="Calibri"/>
                <a:cs typeface="Calibri"/>
              </a:rPr>
              <a:t>Laravel,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Django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Nodejs.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Choix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capacités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end.</a:t>
            </a:r>
            <a:endParaRPr sz="1200">
              <a:latin typeface="Calibri"/>
              <a:cs typeface="Calibri"/>
            </a:endParaRPr>
          </a:p>
          <a:p>
            <a:pPr marL="413384" marR="8255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-10" dirty="0">
                <a:latin typeface="Calibri"/>
                <a:cs typeface="Calibri"/>
              </a:rPr>
              <a:t> responsable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l’optimisation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efficacité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sa </a:t>
            </a:r>
            <a:r>
              <a:rPr sz="1200" dirty="0">
                <a:latin typeface="Calibri"/>
                <a:cs typeface="Calibri"/>
              </a:rPr>
              <a:t>rapidité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stockages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données.</a:t>
            </a:r>
            <a:endParaRPr sz="1200">
              <a:latin typeface="Calibri"/>
              <a:cs typeface="Calibri"/>
            </a:endParaRPr>
          </a:p>
          <a:p>
            <a:pPr marL="413384" marR="11430" indent="34925" algn="just">
              <a:lnSpc>
                <a:spcPct val="1101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il </a:t>
            </a:r>
            <a:r>
              <a:rPr sz="1200" dirty="0">
                <a:latin typeface="Calibri"/>
                <a:cs typeface="Calibri"/>
              </a:rPr>
              <a:t>assure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l’acheminement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bonnes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personnalisation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30"/>
              </a:spcBef>
            </a:pPr>
            <a:r>
              <a:rPr sz="1400" b="1" dirty="0">
                <a:latin typeface="Calibri"/>
                <a:cs typeface="Calibri"/>
              </a:rPr>
              <a:t>Phase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5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Rédaction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contenu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8890" algn="just">
              <a:lnSpc>
                <a:spcPct val="110000"/>
              </a:lnSpc>
              <a:spcBef>
                <a:spcPts val="825"/>
              </a:spcBef>
            </a:pP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 processus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développement,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 excellent et engageant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 écrit sur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modifiable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pouvoir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publier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temps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atteindre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objectifs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commerciaux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d'accroître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notoriété </a:t>
            </a:r>
            <a:r>
              <a:rPr sz="1200" dirty="0">
                <a:latin typeface="Calibri"/>
                <a:cs typeface="Calibri"/>
              </a:rPr>
              <a:t>de 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marque.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25"/>
              </a:spcBef>
            </a:pPr>
            <a:r>
              <a:rPr sz="1400" b="1" dirty="0">
                <a:latin typeface="Calibri"/>
                <a:cs typeface="Calibri"/>
              </a:rPr>
              <a:t>Phase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6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les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tests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5080" algn="just">
              <a:lnSpc>
                <a:spcPct val="110100"/>
              </a:lnSpc>
              <a:spcBef>
                <a:spcPts val="825"/>
              </a:spcBef>
            </a:pP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stade,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lancement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s’assurer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fonctionnement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correct.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porteront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complètes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(comme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formulaires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scripts)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problèmes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compatibilité</a:t>
            </a:r>
            <a:r>
              <a:rPr sz="1200" spc="-25" dirty="0">
                <a:latin typeface="Calibri"/>
                <a:cs typeface="Calibri"/>
              </a:rPr>
              <a:t> de </a:t>
            </a:r>
            <a:r>
              <a:rPr sz="1200" dirty="0">
                <a:latin typeface="Calibri"/>
                <a:cs typeface="Calibri"/>
              </a:rPr>
              <a:t>dernière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minute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d’affichage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2700" marR="6985" algn="just">
              <a:lnSpc>
                <a:spcPct val="1097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vérifier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écrit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qu’il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normes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W3C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ceci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faire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automatiquement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validateurs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code.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testé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s’assurer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qu'il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n'y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rompus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0" dirty="0">
                <a:latin typeface="Calibri"/>
                <a:cs typeface="Calibri"/>
              </a:rPr>
              <a:t> eux.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50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étape,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terminée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peut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enfin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être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chargé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serveur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lancé.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16888" y="878839"/>
            <a:ext cx="5558790" cy="5505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Phase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7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maintenance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8255" algn="just">
              <a:lnSpc>
                <a:spcPct val="110000"/>
              </a:lnSpc>
              <a:spcBef>
                <a:spcPts val="830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qu'un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Contrairement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dirty="0">
                <a:latin typeface="Calibri"/>
                <a:cs typeface="Calibri"/>
              </a:rPr>
              <a:t>autres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métiers,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 ne 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termine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 la livraison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 il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se </a:t>
            </a:r>
            <a:r>
              <a:rPr sz="1200" dirty="0">
                <a:latin typeface="Calibri"/>
                <a:cs typeface="Calibri"/>
              </a:rPr>
              <a:t>poursuit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maintenance </a:t>
            </a:r>
            <a:r>
              <a:rPr sz="1200" dirty="0">
                <a:latin typeface="Calibri"/>
                <a:cs typeface="Calibri"/>
              </a:rPr>
              <a:t>durant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livraison.</a:t>
            </a:r>
            <a:endParaRPr sz="1200">
              <a:latin typeface="Calibri"/>
              <a:cs typeface="Calibri"/>
            </a:endParaRPr>
          </a:p>
          <a:p>
            <a:pPr marL="12700" marR="6350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maintenance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d’apporter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modifications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web,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apporter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celui-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maintenir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jour.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4.3.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La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différence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entre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métier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du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développeur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et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du</a:t>
            </a:r>
            <a:r>
              <a:rPr sz="13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concepteur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endParaRPr sz="1300">
              <a:latin typeface="Calibri"/>
              <a:cs typeface="Calibri"/>
            </a:endParaRPr>
          </a:p>
          <a:p>
            <a:pPr marL="12700" marR="8255" algn="just">
              <a:lnSpc>
                <a:spcPct val="110100"/>
              </a:lnSpc>
              <a:spcBef>
                <a:spcPts val="72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plupart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puissants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résultat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cumulatif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concepteur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professions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portent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souvent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confusion, </a:t>
            </a:r>
            <a:r>
              <a:rPr sz="1200" dirty="0">
                <a:latin typeface="Calibri"/>
                <a:cs typeface="Calibri"/>
              </a:rPr>
              <a:t>quelle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?</a:t>
            </a:r>
            <a:endParaRPr sz="1200">
              <a:latin typeface="Calibri"/>
              <a:cs typeface="Calibri"/>
            </a:endParaRPr>
          </a:p>
          <a:p>
            <a:pPr marL="12700" marR="5715" algn="just">
              <a:lnSpc>
                <a:spcPct val="11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Contrairement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idées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reçues,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création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immédiatement </a:t>
            </a: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pensé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spécifications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requises,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tôt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-20" dirty="0">
                <a:latin typeface="Calibri"/>
                <a:cs typeface="Calibri"/>
              </a:rPr>
              <a:t> web.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Concevoir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s’assurer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qu’ils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répondent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spc="-10" dirty="0">
                <a:latin typeface="Calibri"/>
                <a:cs typeface="Calibri"/>
              </a:rPr>
              <a:t>besoins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utilisateurs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finals.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conception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touche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l’esthétique </a:t>
            </a:r>
            <a:r>
              <a:rPr sz="1200" dirty="0">
                <a:latin typeface="Calibri"/>
                <a:cs typeface="Calibri"/>
              </a:rPr>
              <a:t>visuelle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aspects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l’interface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elle </a:t>
            </a:r>
            <a:r>
              <a:rPr sz="1200" dirty="0">
                <a:latin typeface="Calibri"/>
                <a:cs typeface="Calibri"/>
              </a:rPr>
              <a:t>passe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souvent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planification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approfondie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créer </a:t>
            </a:r>
            <a:r>
              <a:rPr sz="1200" dirty="0">
                <a:latin typeface="Calibri"/>
                <a:cs typeface="Calibri"/>
              </a:rPr>
              <a:t>d'abord,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directeur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puis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approprié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façon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choses </a:t>
            </a:r>
            <a:r>
              <a:rPr sz="1200" dirty="0">
                <a:latin typeface="Calibri"/>
                <a:cs typeface="Calibri"/>
              </a:rPr>
              <a:t>évoluent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employés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travaillent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indiqueront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où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ira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élément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5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concepteur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rôle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très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celui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web,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proposons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l'illustrer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tableau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ci-</a:t>
            </a:r>
            <a:r>
              <a:rPr sz="1200" dirty="0">
                <a:latin typeface="Calibri"/>
                <a:cs typeface="Calibri"/>
              </a:rPr>
              <a:t>dessous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44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9516" y="900683"/>
          <a:ext cx="6312535" cy="5016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095">
                <a:tc>
                  <a:txBody>
                    <a:bodyPr/>
                    <a:lstStyle/>
                    <a:p>
                      <a:pPr marL="908050">
                        <a:lnSpc>
                          <a:spcPts val="163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Développeur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latin typeface="Calibri"/>
                          <a:cs typeface="Calibri"/>
                        </a:rPr>
                        <a:t>web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984250">
                        <a:lnSpc>
                          <a:spcPts val="163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Concepteur</a:t>
                      </a:r>
                      <a:r>
                        <a:rPr sz="1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latin typeface="Calibri"/>
                          <a:cs typeface="Calibri"/>
                        </a:rPr>
                        <a:t>web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7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4510" marR="88900" indent="-228600">
                        <a:lnSpc>
                          <a:spcPct val="109600"/>
                        </a:lnSpc>
                        <a:buChar char="●"/>
                        <a:tabLst>
                          <a:tab pos="5245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Veiller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maintenance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l’application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web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assurant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mises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à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jour.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4510" marR="694055" indent="-228600">
                        <a:lnSpc>
                          <a:spcPct val="110000"/>
                        </a:lnSpc>
                        <a:spcBef>
                          <a:spcPts val="805"/>
                        </a:spcBef>
                        <a:buChar char="●"/>
                        <a:tabLst>
                          <a:tab pos="5245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Tester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fonctionnement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plateforme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web.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4510" marR="192405" indent="-228600">
                        <a:lnSpc>
                          <a:spcPct val="109600"/>
                        </a:lnSpc>
                        <a:spcBef>
                          <a:spcPts val="800"/>
                        </a:spcBef>
                        <a:buChar char="●"/>
                        <a:tabLst>
                          <a:tab pos="5245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Définir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implémenter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solutions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techniques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programmant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lignes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code.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4510" marR="387985" indent="-228600">
                        <a:lnSpc>
                          <a:spcPct val="109600"/>
                        </a:lnSpc>
                        <a:spcBef>
                          <a:spcPts val="810"/>
                        </a:spcBef>
                        <a:buChar char="●"/>
                        <a:tabLst>
                          <a:tab pos="5245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Assurer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formation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permettant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l’utilisation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notamment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publication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nouveaux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contenus.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4510" marR="243204" indent="-228600">
                        <a:lnSpc>
                          <a:spcPct val="109600"/>
                        </a:lnSpc>
                        <a:spcBef>
                          <a:spcPts val="810"/>
                        </a:spcBef>
                        <a:buChar char="●"/>
                        <a:tabLst>
                          <a:tab pos="5245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Création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documentation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sur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applications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pour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développements ultérieurs.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4510" marR="89535" indent="-228600">
                        <a:lnSpc>
                          <a:spcPct val="109200"/>
                        </a:lnSpc>
                        <a:spcBef>
                          <a:spcPts val="815"/>
                        </a:spcBef>
                        <a:buChar char="●"/>
                        <a:tabLst>
                          <a:tab pos="5245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Correction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problèmes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signalés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le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client.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54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5145" indent="-228600">
                        <a:lnSpc>
                          <a:spcPct val="100000"/>
                        </a:lnSpc>
                        <a:buChar char="●"/>
                        <a:tabLst>
                          <a:tab pos="5251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Conseiller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clients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 marR="144780" indent="-228600">
                        <a:lnSpc>
                          <a:spcPct val="110000"/>
                        </a:lnSpc>
                        <a:spcBef>
                          <a:spcPts val="795"/>
                        </a:spcBef>
                        <a:buChar char="●"/>
                        <a:tabLst>
                          <a:tab pos="5251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Analyse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besoins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imaginer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solutions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interfaces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plus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adaptées.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 marR="92710" indent="-228600">
                        <a:lnSpc>
                          <a:spcPct val="109200"/>
                        </a:lnSpc>
                        <a:spcBef>
                          <a:spcPts val="815"/>
                        </a:spcBef>
                        <a:buChar char="●"/>
                        <a:tabLst>
                          <a:tab pos="5251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conception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graphique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conception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logo.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 marR="184150" indent="-228600">
                        <a:lnSpc>
                          <a:spcPct val="109800"/>
                        </a:lnSpc>
                        <a:spcBef>
                          <a:spcPts val="805"/>
                        </a:spcBef>
                        <a:buChar char="●"/>
                        <a:tabLst>
                          <a:tab pos="5251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Identifier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l'approche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plus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simple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pour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atteindre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fonction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souhaitée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Cela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comprend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mise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page,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boutons,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format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général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site Web.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 marR="314325" indent="-228600">
                        <a:lnSpc>
                          <a:spcPct val="110000"/>
                        </a:lnSpc>
                        <a:spcBef>
                          <a:spcPts val="790"/>
                        </a:spcBef>
                        <a:buChar char="●"/>
                        <a:tabLst>
                          <a:tab pos="5251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Participé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l'élaboration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cahier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des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charges.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145" marR="139700" indent="-228600">
                        <a:lnSpc>
                          <a:spcPct val="110000"/>
                        </a:lnSpc>
                        <a:spcBef>
                          <a:spcPts val="795"/>
                        </a:spcBef>
                        <a:buChar char="●"/>
                        <a:tabLst>
                          <a:tab pos="5251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Assurer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suivi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projet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tout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long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création.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069338" y="5907404"/>
            <a:ext cx="342137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4 :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comparatif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entre le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développeur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et 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concepteur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web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888" y="6585584"/>
            <a:ext cx="5556885" cy="2968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4.4.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Avantages et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inconvénients</a:t>
            </a:r>
            <a:r>
              <a:rPr sz="13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du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 développement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endParaRPr sz="1300">
              <a:latin typeface="Calibri"/>
              <a:cs typeface="Calibri"/>
            </a:endParaRPr>
          </a:p>
          <a:p>
            <a:pPr marL="12700" marR="8255" algn="just">
              <a:lnSpc>
                <a:spcPct val="109600"/>
              </a:lnSpc>
              <a:spcBef>
                <a:spcPts val="73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révolution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se </a:t>
            </a:r>
            <a:r>
              <a:rPr sz="1200" dirty="0">
                <a:latin typeface="Calibri"/>
                <a:cs typeface="Calibri"/>
              </a:rPr>
              <a:t>développer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géant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 pourtant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 </a:t>
            </a:r>
            <a:r>
              <a:rPr sz="1200" spc="-10" dirty="0">
                <a:latin typeface="Calibri"/>
                <a:cs typeface="Calibri"/>
              </a:rPr>
              <a:t>avantages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inconvénients.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940"/>
              </a:spcBef>
            </a:pPr>
            <a:r>
              <a:rPr sz="1400" b="1" dirty="0">
                <a:latin typeface="Calibri"/>
                <a:cs typeface="Calibri"/>
              </a:rPr>
              <a:t>a.</a:t>
            </a:r>
            <a:r>
              <a:rPr sz="1400" b="1" spc="37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Les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avantages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du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développement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web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337185">
              <a:lnSpc>
                <a:spcPct val="100000"/>
              </a:lnSpc>
              <a:spcBef>
                <a:spcPts val="1290"/>
              </a:spcBef>
            </a:pP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côtés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positifs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trouvons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911225" marR="8890" indent="-228600">
              <a:lnSpc>
                <a:spcPct val="116700"/>
              </a:lnSpc>
              <a:spcBef>
                <a:spcPts val="700"/>
              </a:spcBef>
              <a:buChar char="●"/>
              <a:tabLst>
                <a:tab pos="911225" algn="l"/>
              </a:tabLst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développées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fonctionnent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 d’exploitation.</a:t>
            </a:r>
            <a:endParaRPr sz="1200">
              <a:latin typeface="Calibri"/>
              <a:cs typeface="Calibri"/>
            </a:endParaRPr>
          </a:p>
          <a:p>
            <a:pPr marL="227965" marR="8890" indent="-227965" algn="r">
              <a:lnSpc>
                <a:spcPct val="100000"/>
              </a:lnSpc>
              <a:spcBef>
                <a:spcPts val="250"/>
              </a:spcBef>
              <a:buChar char="●"/>
              <a:tabLst>
                <a:tab pos="227965" algn="l"/>
              </a:tabLst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s'exécutent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URL</a:t>
            </a:r>
            <a:r>
              <a:rPr sz="1200" spc="-10" dirty="0">
                <a:latin typeface="Calibri"/>
                <a:cs typeface="Calibri"/>
              </a:rPr>
              <a:t> simple.</a:t>
            </a:r>
            <a:endParaRPr sz="1200">
              <a:latin typeface="Calibri"/>
              <a:cs typeface="Calibri"/>
            </a:endParaRPr>
          </a:p>
          <a:p>
            <a:pPr marL="227965" marR="5080" indent="-227965" algn="r">
              <a:lnSpc>
                <a:spcPct val="100000"/>
              </a:lnSpc>
              <a:spcBef>
                <a:spcPts val="240"/>
              </a:spcBef>
              <a:buChar char="●"/>
              <a:tabLst>
                <a:tab pos="227965" algn="l"/>
              </a:tabLst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développées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n'ont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d'être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téléchargées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</a:t>
            </a:r>
            <a:endParaRPr sz="1200">
              <a:latin typeface="Calibri"/>
              <a:cs typeface="Calibri"/>
            </a:endParaRPr>
          </a:p>
          <a:p>
            <a:pPr marL="911225" marR="5080">
              <a:lnSpc>
                <a:spcPct val="116599"/>
              </a:lnSpc>
              <a:spcBef>
                <a:spcPts val="15"/>
              </a:spcBef>
            </a:pPr>
            <a:r>
              <a:rPr sz="1200" spc="-10" dirty="0">
                <a:latin typeface="Calibri"/>
                <a:cs typeface="Calibri"/>
              </a:rPr>
              <a:t>installées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boutiques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d'applications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Google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Play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l'App </a:t>
            </a:r>
            <a:r>
              <a:rPr sz="1200" dirty="0">
                <a:latin typeface="Calibri"/>
                <a:cs typeface="Calibri"/>
              </a:rPr>
              <a:t>Store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d'Apple.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45438" y="849630"/>
            <a:ext cx="5330190" cy="597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3260" marR="10160" indent="-228600">
              <a:lnSpc>
                <a:spcPct val="116799"/>
              </a:lnSpc>
              <a:spcBef>
                <a:spcPts val="100"/>
              </a:spcBef>
              <a:buChar char="●"/>
              <a:tabLst>
                <a:tab pos="683260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d'applications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 d'applications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moins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cher.</a:t>
            </a:r>
            <a:endParaRPr sz="1200">
              <a:latin typeface="Calibri"/>
              <a:cs typeface="Calibri"/>
            </a:endParaRPr>
          </a:p>
          <a:p>
            <a:pPr marL="682625" indent="-227965">
              <a:lnSpc>
                <a:spcPct val="100000"/>
              </a:lnSpc>
              <a:spcBef>
                <a:spcPts val="250"/>
              </a:spcBef>
              <a:buChar char="●"/>
              <a:tabLst>
                <a:tab pos="682625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0" dirty="0">
                <a:latin typeface="Calibri"/>
                <a:cs typeface="Calibri"/>
              </a:rPr>
              <a:t> court.</a:t>
            </a:r>
            <a:endParaRPr sz="1200">
              <a:latin typeface="Calibri"/>
              <a:cs typeface="Calibri"/>
            </a:endParaRPr>
          </a:p>
          <a:p>
            <a:pPr marL="683260" marR="5080" indent="-228600">
              <a:lnSpc>
                <a:spcPct val="116700"/>
              </a:lnSpc>
              <a:buChar char="●"/>
              <a:tabLst>
                <a:tab pos="683260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communauté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collaborative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développeurs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travaillent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façons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résoudre</a:t>
            </a:r>
            <a:endParaRPr sz="1200">
              <a:latin typeface="Calibri"/>
              <a:cs typeface="Calibri"/>
            </a:endParaRPr>
          </a:p>
          <a:p>
            <a:pPr marL="683260">
              <a:lnSpc>
                <a:spcPct val="100000"/>
              </a:lnSpc>
              <a:spcBef>
                <a:spcPts val="25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problèmes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liés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celui-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partagent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l'open-</a:t>
            </a:r>
            <a:r>
              <a:rPr sz="1200" spc="-10" dirty="0">
                <a:latin typeface="Calibri"/>
                <a:cs typeface="Calibri"/>
              </a:rPr>
              <a:t>source.</a:t>
            </a:r>
            <a:endParaRPr sz="1200">
              <a:latin typeface="Calibri"/>
              <a:cs typeface="Calibri"/>
            </a:endParaRPr>
          </a:p>
          <a:p>
            <a:pPr marL="683260" marR="10160" indent="-228600">
              <a:lnSpc>
                <a:spcPct val="116700"/>
              </a:lnSpc>
              <a:buChar char="●"/>
              <a:tabLst>
                <a:tab pos="683260" algn="l"/>
              </a:tabLst>
            </a:pPr>
            <a:r>
              <a:rPr sz="1200" spc="-10" dirty="0">
                <a:latin typeface="Calibri"/>
                <a:cs typeface="Calibri"/>
              </a:rPr>
              <a:t>Déploiement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car </a:t>
            </a:r>
            <a:r>
              <a:rPr sz="1200" dirty="0">
                <a:latin typeface="Calibri"/>
                <a:cs typeface="Calibri"/>
              </a:rPr>
              <a:t>seuls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doivent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</a:t>
            </a:r>
            <a:endParaRPr sz="1200">
              <a:latin typeface="Calibri"/>
              <a:cs typeface="Calibri"/>
            </a:endParaRPr>
          </a:p>
          <a:p>
            <a:pPr marL="683260">
              <a:lnSpc>
                <a:spcPct val="100000"/>
              </a:lnSpc>
              <a:spcBef>
                <a:spcPts val="254"/>
              </a:spcBef>
            </a:pPr>
            <a:r>
              <a:rPr sz="1200" dirty="0">
                <a:latin typeface="Calibri"/>
                <a:cs typeface="Calibri"/>
              </a:rPr>
              <a:t>postes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l'organisation.</a:t>
            </a:r>
            <a:endParaRPr sz="1200">
              <a:latin typeface="Calibri"/>
              <a:cs typeface="Calibri"/>
            </a:endParaRPr>
          </a:p>
          <a:p>
            <a:pPr marL="682625" indent="-227965">
              <a:lnSpc>
                <a:spcPct val="100000"/>
              </a:lnSpc>
              <a:spcBef>
                <a:spcPts val="240"/>
              </a:spcBef>
              <a:buChar char="●"/>
              <a:tabLst>
                <a:tab pos="682625" algn="l"/>
              </a:tabLst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d’outils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développement.</a:t>
            </a:r>
            <a:endParaRPr sz="1200">
              <a:latin typeface="Calibri"/>
              <a:cs typeface="Calibri"/>
            </a:endParaRPr>
          </a:p>
          <a:p>
            <a:pPr marL="682625" indent="-227965">
              <a:lnSpc>
                <a:spcPct val="100000"/>
              </a:lnSpc>
              <a:spcBef>
                <a:spcPts val="250"/>
              </a:spcBef>
              <a:buChar char="●"/>
              <a:tabLst>
                <a:tab pos="682625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personnalisation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effort.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b.</a:t>
            </a:r>
            <a:r>
              <a:rPr sz="1400" b="1" spc="3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inconvénients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du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développement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web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10795" algn="just">
              <a:lnSpc>
                <a:spcPct val="109600"/>
              </a:lnSpc>
              <a:spcBef>
                <a:spcPts val="1170"/>
              </a:spcBef>
            </a:pPr>
            <a:r>
              <a:rPr sz="1200" dirty="0">
                <a:latin typeface="Calibri"/>
                <a:cs typeface="Calibri"/>
              </a:rPr>
              <a:t>Malheureusement,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monde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l'informatique,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souvent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inconvénient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correspondant,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40005" algn="just">
              <a:lnSpc>
                <a:spcPct val="100000"/>
              </a:lnSpc>
              <a:spcBef>
                <a:spcPts val="1140"/>
              </a:spcBef>
            </a:pP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inconvénients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69900" marR="8255" indent="-228600">
              <a:lnSpc>
                <a:spcPct val="102499"/>
              </a:lnSpc>
              <a:spcBef>
                <a:spcPts val="900"/>
              </a:spcBef>
              <a:buChar char="●"/>
              <a:tabLst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développées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nécessitent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connexion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spc="-20" dirty="0">
                <a:latin typeface="Calibri"/>
                <a:cs typeface="Calibri"/>
              </a:rPr>
              <a:t>pour </a:t>
            </a:r>
            <a:r>
              <a:rPr sz="1200" spc="-10" dirty="0">
                <a:latin typeface="Calibri"/>
                <a:cs typeface="Calibri"/>
              </a:rPr>
              <a:t>fonctionner.</a:t>
            </a:r>
            <a:endParaRPr sz="1200">
              <a:latin typeface="Calibri"/>
              <a:cs typeface="Calibri"/>
            </a:endParaRPr>
          </a:p>
          <a:p>
            <a:pPr marL="469900" marR="10160" indent="-228600">
              <a:lnSpc>
                <a:spcPct val="101699"/>
              </a:lnSpc>
              <a:buChar char="●"/>
              <a:tabLst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nombre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cesse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croissant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apprendre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afin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rester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jour.</a:t>
            </a:r>
            <a:endParaRPr sz="1200">
              <a:latin typeface="Calibri"/>
              <a:cs typeface="Calibri"/>
            </a:endParaRPr>
          </a:p>
          <a:p>
            <a:pPr marL="469900" marR="7620" indent="-228600">
              <a:lnSpc>
                <a:spcPts val="1470"/>
              </a:lnSpc>
              <a:spcBef>
                <a:spcPts val="45"/>
              </a:spcBef>
              <a:buChar char="●"/>
              <a:tabLst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Lors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prendre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navigateurs</a:t>
            </a:r>
            <a:r>
              <a:rPr sz="1200" spc="-25" dirty="0">
                <a:latin typeface="Calibri"/>
                <a:cs typeface="Calibri"/>
              </a:rPr>
              <a:t> et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versions.</a:t>
            </a:r>
            <a:endParaRPr sz="1200">
              <a:latin typeface="Calibri"/>
              <a:cs typeface="Calibri"/>
            </a:endParaRPr>
          </a:p>
          <a:p>
            <a:pPr marL="469265" indent="-227965">
              <a:lnSpc>
                <a:spcPts val="1405"/>
              </a:lnSpc>
              <a:buChar char="●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problèmes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sécurité.</a:t>
            </a:r>
            <a:endParaRPr sz="120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25"/>
              </a:spcBef>
              <a:buChar char="●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mauvais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choix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outils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devient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nuisant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bon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fonctionnement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l’application.</a:t>
            </a:r>
            <a:endParaRPr sz="120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20"/>
              </a:spcBef>
              <a:buChar char="●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Maîtriser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outils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résultat.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8288" y="7292720"/>
            <a:ext cx="5784215" cy="2299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5"/>
              <a:tabLst>
                <a:tab pos="2406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6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principales</a:t>
            </a:r>
            <a:r>
              <a:rPr sz="16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technologies</a:t>
            </a:r>
            <a:r>
              <a:rPr sz="16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du</a:t>
            </a:r>
            <a:r>
              <a:rPr sz="16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endParaRPr sz="1600">
              <a:latin typeface="Calibri"/>
              <a:cs typeface="Calibri"/>
            </a:endParaRPr>
          </a:p>
          <a:p>
            <a:pPr marL="513715" lvl="1" indent="-272415" algn="just">
              <a:lnSpc>
                <a:spcPct val="100000"/>
              </a:lnSpc>
              <a:spcBef>
                <a:spcPts val="1835"/>
              </a:spcBef>
              <a:buClr>
                <a:srgbClr val="2E5395"/>
              </a:buClr>
              <a:buFont typeface="Calibri"/>
              <a:buAutoNum type="arabicPeriod"/>
              <a:tabLst>
                <a:tab pos="513715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Technologies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front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end</a:t>
            </a:r>
            <a:endParaRPr sz="1300">
              <a:latin typeface="Calibri"/>
              <a:cs typeface="Calibri"/>
            </a:endParaRPr>
          </a:p>
          <a:p>
            <a:pPr marL="241300" marR="5080" algn="just">
              <a:lnSpc>
                <a:spcPct val="110100"/>
              </a:lnSpc>
              <a:spcBef>
                <a:spcPts val="72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comprend toutes 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interfaces statiques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dynamiques </a:t>
            </a:r>
            <a:r>
              <a:rPr sz="1200" spc="-25" dirty="0">
                <a:latin typeface="Calibri"/>
                <a:cs typeface="Calibri"/>
              </a:rPr>
              <a:t>que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voient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écrans.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technologies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pour </a:t>
            </a:r>
            <a:r>
              <a:rPr sz="1200" dirty="0">
                <a:latin typeface="Calibri"/>
                <a:cs typeface="Calibri"/>
              </a:rPr>
              <a:t>développer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interfaces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384300" lvl="2" indent="-229235">
              <a:lnSpc>
                <a:spcPct val="100000"/>
              </a:lnSpc>
              <a:spcBef>
                <a:spcPts val="935"/>
              </a:spcBef>
              <a:buChar char="●"/>
              <a:tabLst>
                <a:tab pos="1384300" algn="l"/>
              </a:tabLst>
            </a:pPr>
            <a:r>
              <a:rPr sz="1200" spc="-20" dirty="0">
                <a:latin typeface="Calibri"/>
                <a:cs typeface="Calibri"/>
              </a:rPr>
              <a:t>HTML</a:t>
            </a:r>
            <a:endParaRPr sz="1200">
              <a:latin typeface="Calibri"/>
              <a:cs typeface="Calibri"/>
            </a:endParaRPr>
          </a:p>
          <a:p>
            <a:pPr marL="1384300" lvl="2" indent="-229235">
              <a:lnSpc>
                <a:spcPct val="100000"/>
              </a:lnSpc>
              <a:spcBef>
                <a:spcPts val="145"/>
              </a:spcBef>
              <a:buChar char="●"/>
              <a:tabLst>
                <a:tab pos="1384300" algn="l"/>
              </a:tabLst>
            </a:pPr>
            <a:r>
              <a:rPr sz="1200" spc="-25" dirty="0">
                <a:latin typeface="Calibri"/>
                <a:cs typeface="Calibri"/>
              </a:rPr>
              <a:t>CSS</a:t>
            </a:r>
            <a:endParaRPr sz="1200">
              <a:latin typeface="Calibri"/>
              <a:cs typeface="Calibri"/>
            </a:endParaRPr>
          </a:p>
          <a:p>
            <a:pPr marL="1384300" marR="6350" lvl="2" indent="-229235">
              <a:lnSpc>
                <a:spcPct val="109100"/>
              </a:lnSpc>
              <a:spcBef>
                <a:spcPts val="10"/>
              </a:spcBef>
              <a:buChar char="●"/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JavaScript 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 et bibliothèques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(React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js, Vue js,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Angular </a:t>
            </a:r>
            <a:r>
              <a:rPr sz="1200" dirty="0">
                <a:latin typeface="Calibri"/>
                <a:cs typeface="Calibri"/>
              </a:rPr>
              <a:t>js,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JQuery,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AJAX).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12088" y="880363"/>
            <a:ext cx="5934075" cy="7863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 algn="just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5.2.</a:t>
            </a:r>
            <a:r>
              <a:rPr sz="1300" spc="-10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Technologies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 back</a:t>
            </a:r>
            <a:r>
              <a:rPr sz="1300" spc="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end</a:t>
            </a:r>
            <a:endParaRPr sz="1300">
              <a:latin typeface="Calibri"/>
              <a:cs typeface="Calibri"/>
            </a:endParaRPr>
          </a:p>
          <a:p>
            <a:pPr marL="545465" marR="81280" algn="just">
              <a:lnSpc>
                <a:spcPct val="109600"/>
              </a:lnSpc>
              <a:spcBef>
                <a:spcPts val="730"/>
              </a:spcBef>
            </a:pPr>
            <a:r>
              <a:rPr sz="1200" dirty="0">
                <a:latin typeface="Calibri"/>
                <a:cs typeface="Calibri"/>
              </a:rPr>
              <a:t>Au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logique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multitude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choix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langages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programmation</a:t>
            </a:r>
            <a:r>
              <a:rPr sz="1200" spc="4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présente.</a:t>
            </a:r>
            <a:r>
              <a:rPr sz="1200" spc="4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populaires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4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leurs </a:t>
            </a:r>
            <a:r>
              <a:rPr sz="1200" dirty="0">
                <a:latin typeface="Calibri"/>
                <a:cs typeface="Calibri"/>
              </a:rPr>
              <a:t>Frameworks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associées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460500" indent="-229235">
              <a:lnSpc>
                <a:spcPct val="100000"/>
              </a:lnSpc>
              <a:spcBef>
                <a:spcPts val="950"/>
              </a:spcBef>
              <a:buFont typeface="Courier New"/>
              <a:buChar char="●"/>
              <a:tabLst>
                <a:tab pos="1460500" algn="l"/>
              </a:tabLst>
            </a:pPr>
            <a:r>
              <a:rPr sz="1200" dirty="0">
                <a:latin typeface="Calibri"/>
                <a:cs typeface="Calibri"/>
              </a:rPr>
              <a:t>PHP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(Laravel,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Symfony)</a:t>
            </a:r>
            <a:endParaRPr sz="1200">
              <a:latin typeface="Calibri"/>
              <a:cs typeface="Calibri"/>
            </a:endParaRPr>
          </a:p>
          <a:p>
            <a:pPr marL="1460500" indent="-229235">
              <a:lnSpc>
                <a:spcPct val="100000"/>
              </a:lnSpc>
              <a:spcBef>
                <a:spcPts val="145"/>
              </a:spcBef>
              <a:buFont typeface="Courier New"/>
              <a:buChar char="●"/>
              <a:tabLst>
                <a:tab pos="1460500" algn="l"/>
              </a:tabLst>
            </a:pPr>
            <a:r>
              <a:rPr sz="1200" dirty="0">
                <a:latin typeface="Calibri"/>
                <a:cs typeface="Calibri"/>
              </a:rPr>
              <a:t>Python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(Django)</a:t>
            </a:r>
            <a:endParaRPr sz="1200">
              <a:latin typeface="Calibri"/>
              <a:cs typeface="Calibri"/>
            </a:endParaRPr>
          </a:p>
          <a:p>
            <a:pPr marL="1460500" indent="-229235">
              <a:lnSpc>
                <a:spcPct val="100000"/>
              </a:lnSpc>
              <a:spcBef>
                <a:spcPts val="130"/>
              </a:spcBef>
              <a:buFont typeface="Courier New"/>
              <a:buChar char="●"/>
              <a:tabLst>
                <a:tab pos="1460500" algn="l"/>
              </a:tabLst>
            </a:pPr>
            <a:r>
              <a:rPr sz="1200" dirty="0">
                <a:latin typeface="Calibri"/>
                <a:cs typeface="Calibri"/>
              </a:rPr>
              <a:t>Ruby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(Ruby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Rails)</a:t>
            </a:r>
            <a:endParaRPr sz="1200">
              <a:latin typeface="Calibri"/>
              <a:cs typeface="Calibri"/>
            </a:endParaRPr>
          </a:p>
          <a:p>
            <a:pPr marL="1460500" indent="-229235">
              <a:lnSpc>
                <a:spcPct val="100000"/>
              </a:lnSpc>
              <a:spcBef>
                <a:spcPts val="145"/>
              </a:spcBef>
              <a:buFont typeface="Courier New"/>
              <a:buChar char="●"/>
              <a:tabLst>
                <a:tab pos="1460500" algn="l"/>
              </a:tabLst>
            </a:pP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js)</a:t>
            </a:r>
            <a:endParaRPr sz="1200">
              <a:latin typeface="Calibri"/>
              <a:cs typeface="Calibri"/>
            </a:endParaRPr>
          </a:p>
          <a:p>
            <a:pPr marL="545465" marR="80645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server-</a:t>
            </a:r>
            <a:r>
              <a:rPr sz="1200" dirty="0">
                <a:latin typeface="Calibri"/>
                <a:cs typeface="Calibri"/>
              </a:rPr>
              <a:t>side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cela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SGDB.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divisent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catégories,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relationnels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non-</a:t>
            </a:r>
            <a:r>
              <a:rPr sz="1200" spc="-10" dirty="0">
                <a:latin typeface="Calibri"/>
                <a:cs typeface="Calibri"/>
              </a:rPr>
              <a:t>relationnels.</a:t>
            </a:r>
            <a:endParaRPr sz="1200">
              <a:latin typeface="Calibri"/>
              <a:cs typeface="Calibri"/>
            </a:endParaRPr>
          </a:p>
          <a:p>
            <a:pPr marL="545465" algn="just">
              <a:lnSpc>
                <a:spcPct val="100000"/>
              </a:lnSpc>
              <a:spcBef>
                <a:spcPts val="95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460500" indent="-229235">
              <a:lnSpc>
                <a:spcPct val="100000"/>
              </a:lnSpc>
              <a:spcBef>
                <a:spcPts val="935"/>
              </a:spcBef>
              <a:buFont typeface="Courier New"/>
              <a:buChar char="●"/>
              <a:tabLst>
                <a:tab pos="1460500" algn="l"/>
              </a:tabLst>
            </a:pPr>
            <a:r>
              <a:rPr sz="1200" dirty="0">
                <a:latin typeface="Calibri"/>
                <a:cs typeface="Calibri"/>
              </a:rPr>
              <a:t>MySQL</a:t>
            </a:r>
            <a:r>
              <a:rPr sz="1200" spc="-10" dirty="0">
                <a:latin typeface="Calibri"/>
                <a:cs typeface="Calibri"/>
              </a:rPr>
              <a:t> (relationnel).</a:t>
            </a:r>
            <a:endParaRPr sz="1200">
              <a:latin typeface="Calibri"/>
              <a:cs typeface="Calibri"/>
            </a:endParaRPr>
          </a:p>
          <a:p>
            <a:pPr marL="1460500" indent="-229235">
              <a:lnSpc>
                <a:spcPct val="100000"/>
              </a:lnSpc>
              <a:spcBef>
                <a:spcPts val="145"/>
              </a:spcBef>
              <a:buFont typeface="Courier New"/>
              <a:buChar char="●"/>
              <a:tabLst>
                <a:tab pos="1460500" algn="l"/>
              </a:tabLst>
            </a:pPr>
            <a:r>
              <a:rPr sz="1200" dirty="0">
                <a:latin typeface="Calibri"/>
                <a:cs typeface="Calibri"/>
              </a:rPr>
              <a:t>PostgreSQL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(relationnel)</a:t>
            </a:r>
            <a:endParaRPr sz="1200">
              <a:latin typeface="Calibri"/>
              <a:cs typeface="Calibri"/>
            </a:endParaRPr>
          </a:p>
          <a:p>
            <a:pPr marL="1460500" indent="-229235">
              <a:lnSpc>
                <a:spcPct val="100000"/>
              </a:lnSpc>
              <a:spcBef>
                <a:spcPts val="135"/>
              </a:spcBef>
              <a:buFont typeface="Courier New"/>
              <a:buChar char="●"/>
              <a:tabLst>
                <a:tab pos="1460500" algn="l"/>
              </a:tabLst>
            </a:pPr>
            <a:r>
              <a:rPr sz="1200" dirty="0">
                <a:latin typeface="Calibri"/>
                <a:cs typeface="Calibri"/>
              </a:rPr>
              <a:t>MongoDB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(non-relationnel)</a:t>
            </a:r>
            <a:endParaRPr sz="1200">
              <a:latin typeface="Calibri"/>
              <a:cs typeface="Calibri"/>
            </a:endParaRPr>
          </a:p>
          <a:p>
            <a:pPr marL="545465" marR="1004569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fait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capacités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l’équipe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projet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question.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200">
              <a:latin typeface="Calibri"/>
              <a:cs typeface="Calibri"/>
            </a:endParaRPr>
          </a:p>
          <a:p>
            <a:pPr marL="316865" indent="-227965">
              <a:lnSpc>
                <a:spcPct val="100000"/>
              </a:lnSpc>
              <a:buClr>
                <a:srgbClr val="2E5395"/>
              </a:buClr>
              <a:buFont typeface="Calibri"/>
              <a:buAutoNum type="arabicPeriod" startAt="6"/>
              <a:tabLst>
                <a:tab pos="3168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Les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tendances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du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 développement</a:t>
            </a:r>
            <a:r>
              <a:rPr sz="16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en</a:t>
            </a:r>
            <a:r>
              <a:rPr sz="16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2020</a:t>
            </a:r>
            <a:r>
              <a:rPr sz="16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[37]</a:t>
            </a:r>
            <a:endParaRPr sz="1575" baseline="26455">
              <a:latin typeface="Calibri"/>
              <a:cs typeface="Calibri"/>
            </a:endParaRPr>
          </a:p>
          <a:p>
            <a:pPr marL="544195" lvl="1" indent="-226695" algn="just">
              <a:lnSpc>
                <a:spcPct val="100000"/>
              </a:lnSpc>
              <a:spcBef>
                <a:spcPts val="645"/>
              </a:spcBef>
              <a:buFont typeface="Calibri"/>
              <a:buChar char="●"/>
              <a:tabLst>
                <a:tab pos="544195" algn="l"/>
              </a:tabLst>
            </a:pPr>
            <a:r>
              <a:rPr sz="1400" b="1" dirty="0">
                <a:latin typeface="Calibri"/>
                <a:cs typeface="Calibri"/>
              </a:rPr>
              <a:t>Progressive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web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application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(PWA)</a:t>
            </a:r>
            <a:endParaRPr sz="1400">
              <a:latin typeface="Calibri"/>
              <a:cs typeface="Calibri"/>
            </a:endParaRPr>
          </a:p>
          <a:p>
            <a:pPr marL="545465" marR="81280" algn="just">
              <a:lnSpc>
                <a:spcPct val="1101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PWA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intégrant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modernes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(notification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push,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GPS,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appareil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photo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…),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d’offrir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expérience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immersive,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 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plateformes.</a:t>
            </a:r>
            <a:endParaRPr sz="1200">
              <a:latin typeface="Calibri"/>
              <a:cs typeface="Calibri"/>
            </a:endParaRPr>
          </a:p>
          <a:p>
            <a:pPr marL="545465" marR="79375">
              <a:lnSpc>
                <a:spcPct val="110000"/>
              </a:lnSpc>
              <a:spcBef>
                <a:spcPts val="795"/>
              </a:spcBef>
            </a:pPr>
            <a:r>
              <a:rPr sz="1200" spc="-10" dirty="0">
                <a:latin typeface="Calibri"/>
                <a:cs typeface="Calibri"/>
              </a:rPr>
              <a:t>L’utilisateur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accède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aux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PWA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travers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contenu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l’application</a:t>
            </a:r>
            <a:r>
              <a:rPr sz="1200" spc="-25" dirty="0">
                <a:latin typeface="Calibri"/>
                <a:cs typeface="Calibri"/>
              </a:rPr>
              <a:t> est </a:t>
            </a:r>
            <a:r>
              <a:rPr sz="1200" dirty="0">
                <a:latin typeface="Calibri"/>
                <a:cs typeface="Calibri"/>
              </a:rPr>
              <a:t>chargé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mesure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navigation,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d’où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nom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Progressive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web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  <a:p>
            <a:pPr marL="545465" marR="77470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Combinant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PWA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partie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tendances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2020,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notamment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qu’elles </a:t>
            </a:r>
            <a:r>
              <a:rPr sz="1200" dirty="0">
                <a:latin typeface="Calibri"/>
                <a:cs typeface="Calibri"/>
              </a:rPr>
              <a:t>présentent,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eux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002665" lvl="2" indent="-228600">
              <a:lnSpc>
                <a:spcPct val="100000"/>
              </a:lnSpc>
              <a:spcBef>
                <a:spcPts val="935"/>
              </a:spcBef>
              <a:buFont typeface="Arial MT"/>
              <a:buChar char="■"/>
              <a:tabLst>
                <a:tab pos="1002665" algn="l"/>
              </a:tabLst>
            </a:pPr>
            <a:r>
              <a:rPr sz="1200" dirty="0">
                <a:latin typeface="Calibri"/>
                <a:cs typeface="Calibri"/>
              </a:rPr>
              <a:t>Rapidité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chargement</a:t>
            </a:r>
            <a:endParaRPr sz="1200">
              <a:latin typeface="Calibri"/>
              <a:cs typeface="Calibri"/>
            </a:endParaRPr>
          </a:p>
          <a:p>
            <a:pPr marL="1002665" lvl="2" indent="-228600">
              <a:lnSpc>
                <a:spcPct val="100000"/>
              </a:lnSpc>
              <a:spcBef>
                <a:spcPts val="145"/>
              </a:spcBef>
              <a:buFont typeface="Arial MT"/>
              <a:buChar char="■"/>
              <a:tabLst>
                <a:tab pos="1002665" algn="l"/>
              </a:tabLst>
            </a:pP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responsive,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(iOS,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Android,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etc.)</a:t>
            </a:r>
            <a:endParaRPr sz="1200">
              <a:latin typeface="Calibri"/>
              <a:cs typeface="Calibri"/>
            </a:endParaRPr>
          </a:p>
          <a:p>
            <a:pPr marL="100266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tant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navigateur</a:t>
            </a:r>
            <a:endParaRPr sz="1200">
              <a:latin typeface="Calibri"/>
              <a:cs typeface="Calibri"/>
            </a:endParaRPr>
          </a:p>
          <a:p>
            <a:pPr marL="1002665" lvl="2" indent="-228600">
              <a:lnSpc>
                <a:spcPct val="100000"/>
              </a:lnSpc>
              <a:spcBef>
                <a:spcPts val="135"/>
              </a:spcBef>
              <a:buFont typeface="Arial MT"/>
              <a:buChar char="■"/>
              <a:tabLst>
                <a:tab pos="1002665" algn="l"/>
              </a:tabLst>
            </a:pPr>
            <a:r>
              <a:rPr sz="1200" dirty="0">
                <a:latin typeface="Calibri"/>
                <a:cs typeface="Calibri"/>
              </a:rPr>
              <a:t>Sans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téléchargement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installation</a:t>
            </a:r>
            <a:endParaRPr sz="1200">
              <a:latin typeface="Calibri"/>
              <a:cs typeface="Calibri"/>
            </a:endParaRPr>
          </a:p>
          <a:p>
            <a:pPr marL="1002665" lvl="2" indent="-228600">
              <a:lnSpc>
                <a:spcPct val="100000"/>
              </a:lnSpc>
              <a:spcBef>
                <a:spcPts val="145"/>
              </a:spcBef>
              <a:buFont typeface="Arial MT"/>
              <a:buChar char="■"/>
              <a:tabLst>
                <a:tab pos="1002665" algn="l"/>
              </a:tabLst>
            </a:pPr>
            <a:r>
              <a:rPr sz="1200" dirty="0">
                <a:latin typeface="Calibri"/>
                <a:cs typeface="Calibri"/>
              </a:rPr>
              <a:t>Sécurisée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protocole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http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16888" y="855816"/>
            <a:ext cx="5558790" cy="887984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295"/>
              </a:spcBef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Javascript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et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Framework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65"/>
              </a:spcBef>
            </a:pP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inconditionnel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front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dynamique.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2020,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240665" marR="6350" algn="just">
              <a:lnSpc>
                <a:spcPct val="1097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langage,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continue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développer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notamment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version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ES6 </a:t>
            </a:r>
            <a:r>
              <a:rPr sz="1200" dirty="0">
                <a:latin typeface="Calibri"/>
                <a:cs typeface="Calibri"/>
              </a:rPr>
              <a:t>apparue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2015,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l’émergence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js, </a:t>
            </a:r>
            <a:r>
              <a:rPr sz="1200" dirty="0">
                <a:latin typeface="Calibri"/>
                <a:cs typeface="Calibri"/>
              </a:rPr>
              <a:t>Angular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js,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même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expérience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native.</a:t>
            </a:r>
            <a:endParaRPr sz="1200">
              <a:latin typeface="Calibri"/>
              <a:cs typeface="Calibri"/>
            </a:endParaRPr>
          </a:p>
          <a:p>
            <a:pPr marL="240665" marR="11430" algn="just">
              <a:lnSpc>
                <a:spcPct val="11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étend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domaines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notamment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son </a:t>
            </a:r>
            <a:r>
              <a:rPr sz="1200" dirty="0">
                <a:latin typeface="Calibri"/>
                <a:cs typeface="Calibri"/>
              </a:rPr>
              <a:t>extension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plateforme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hautement </a:t>
            </a:r>
            <a:r>
              <a:rPr sz="1200" dirty="0">
                <a:latin typeface="Calibri"/>
                <a:cs typeface="Calibri"/>
              </a:rPr>
              <a:t>concurrente,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charge.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20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Les </a:t>
            </a:r>
            <a:r>
              <a:rPr sz="1400" b="1" spc="-10" dirty="0">
                <a:latin typeface="Calibri"/>
                <a:cs typeface="Calibri"/>
              </a:rPr>
              <a:t>Chatbot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50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doté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intelligence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artificielle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pouvant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simuler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conversation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utilisateur.</a:t>
            </a:r>
            <a:endParaRPr sz="1200">
              <a:latin typeface="Calibri"/>
              <a:cs typeface="Calibri"/>
            </a:endParaRPr>
          </a:p>
          <a:p>
            <a:pPr marL="240665" marR="10160" algn="just">
              <a:lnSpc>
                <a:spcPct val="109800"/>
              </a:lnSpc>
              <a:spcBef>
                <a:spcPts val="795"/>
              </a:spcBef>
            </a:pPr>
            <a:r>
              <a:rPr sz="1200" spc="-10" dirty="0">
                <a:latin typeface="Calibri"/>
                <a:cs typeface="Calibri"/>
              </a:rPr>
              <a:t>Résultat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l’union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messageries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l’intelligence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artificielle,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 technologie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tendances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2020.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chatbots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révolutionnent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entreprises,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eux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même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équipés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d’apprentissage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automatique,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d’apprendre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conversations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utilisateurs.</a:t>
            </a:r>
            <a:endParaRPr sz="1200">
              <a:latin typeface="Calibri"/>
              <a:cs typeface="Calibri"/>
            </a:endParaRPr>
          </a:p>
          <a:p>
            <a:pPr marL="240665" marR="5080" indent="34925" algn="just">
              <a:lnSpc>
                <a:spcPct val="1098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offrent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aujourd’hui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disponibilité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réactivité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demandes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clients,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implique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effet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gain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temps </a:t>
            </a:r>
            <a:r>
              <a:rPr sz="1200" dirty="0">
                <a:latin typeface="Calibri"/>
                <a:cs typeface="Calibri"/>
              </a:rPr>
              <a:t>considérable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réduction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 </a:t>
            </a:r>
            <a:r>
              <a:rPr sz="1200" dirty="0">
                <a:latin typeface="Calibri"/>
                <a:cs typeface="Calibri"/>
              </a:rPr>
              <a:t>profit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z="120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Single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page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application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(SPA)</a:t>
            </a:r>
            <a:endParaRPr sz="14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55"/>
              </a:spcBef>
            </a:pPr>
            <a:r>
              <a:rPr sz="1200" dirty="0">
                <a:latin typeface="Calibri"/>
                <a:cs typeface="Calibri"/>
              </a:rPr>
              <a:t>SPA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français,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mono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page,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nom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l’indique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0" dirty="0">
                <a:latin typeface="Calibri"/>
                <a:cs typeface="Calibri"/>
              </a:rPr>
              <a:t> accessible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240665" marR="5715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devenues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populaires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l’essor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ses </a:t>
            </a:r>
            <a:r>
              <a:rPr sz="1200" dirty="0">
                <a:latin typeface="Calibri"/>
                <a:cs typeface="Calibri"/>
              </a:rPr>
              <a:t>Frameworks,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l’évolution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effet </a:t>
            </a:r>
            <a:r>
              <a:rPr sz="1200" dirty="0">
                <a:latin typeface="Calibri"/>
                <a:cs typeface="Calibri"/>
              </a:rPr>
              <a:t>adoptée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géants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Facebook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Gmail, Google+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Maps.</a:t>
            </a:r>
            <a:endParaRPr sz="1200">
              <a:latin typeface="Calibri"/>
              <a:cs typeface="Calibri"/>
            </a:endParaRPr>
          </a:p>
          <a:p>
            <a:pPr marL="240665" marR="7620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fonctionnement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d’exploiter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cache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pour </a:t>
            </a:r>
            <a:r>
              <a:rPr sz="1200" dirty="0">
                <a:latin typeface="Calibri"/>
                <a:cs typeface="Calibri"/>
              </a:rPr>
              <a:t>charger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logique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dès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chargement,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modifications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font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dynamiques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requêtes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manière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transparente,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recharger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page.</a:t>
            </a:r>
            <a:endParaRPr sz="1200">
              <a:latin typeface="Calibri"/>
              <a:cs typeface="Calibri"/>
            </a:endParaRPr>
          </a:p>
          <a:p>
            <a:pPr marL="240665" marR="7620" algn="just">
              <a:lnSpc>
                <a:spcPct val="109600"/>
              </a:lnSpc>
              <a:spcBef>
                <a:spcPts val="810"/>
              </a:spcBef>
            </a:pPr>
            <a:r>
              <a:rPr sz="1200" spc="-10" dirty="0">
                <a:latin typeface="Calibri"/>
                <a:cs typeface="Calibri"/>
              </a:rPr>
              <a:t>L’intérêt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principal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pages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minimiser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rechargement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requête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l’utilisateur,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approche ouvre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ainsi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eux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16888" y="861822"/>
            <a:ext cx="5558790" cy="47129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697865" indent="-228600">
              <a:lnSpc>
                <a:spcPct val="100000"/>
              </a:lnSpc>
              <a:spcBef>
                <a:spcPts val="245"/>
              </a:spcBef>
              <a:buFont typeface="Arial MT"/>
              <a:buChar char="■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rapidité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site</a:t>
            </a:r>
            <a:endParaRPr sz="1200">
              <a:latin typeface="Calibri"/>
              <a:cs typeface="Calibri"/>
            </a:endParaRPr>
          </a:p>
          <a:p>
            <a:pPr marL="697865" indent="-228600">
              <a:lnSpc>
                <a:spcPct val="100000"/>
              </a:lnSpc>
              <a:spcBef>
                <a:spcPts val="145"/>
              </a:spcBef>
              <a:buFont typeface="Arial MT"/>
              <a:buChar char="■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expérience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fluide</a:t>
            </a:r>
            <a:endParaRPr sz="1200">
              <a:latin typeface="Calibri"/>
              <a:cs typeface="Calibri"/>
            </a:endParaRPr>
          </a:p>
          <a:p>
            <a:pPr marL="697865" indent="-228600">
              <a:lnSpc>
                <a:spcPct val="100000"/>
              </a:lnSpc>
              <a:spcBef>
                <a:spcPts val="130"/>
              </a:spcBef>
              <a:buFont typeface="Arial MT"/>
              <a:buChar char="■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Transparence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nouvelles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200">
              <a:latin typeface="Calibri"/>
              <a:cs typeface="Calibri"/>
            </a:endParaRPr>
          </a:p>
          <a:p>
            <a:pPr marL="239395" indent="-226695" algn="just">
              <a:lnSpc>
                <a:spcPct val="100000"/>
              </a:lnSpc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Internet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par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commande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vocale</a:t>
            </a:r>
            <a:endParaRPr sz="1400">
              <a:latin typeface="Calibri"/>
              <a:cs typeface="Calibri"/>
            </a:endParaRPr>
          </a:p>
          <a:p>
            <a:pPr marL="12700" marR="5080" algn="just">
              <a:lnSpc>
                <a:spcPct val="1098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Même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déjà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présente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d’aujourd’hui,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s’attend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qu’elle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généralise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durant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venir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plupart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tout </a:t>
            </a:r>
            <a:r>
              <a:rPr sz="1200" dirty="0">
                <a:latin typeface="Calibri"/>
                <a:cs typeface="Calibri"/>
              </a:rPr>
              <a:t>fonctionnera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commande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vocale.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Lorsqu’on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effectuera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bail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dernière,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appareils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connecteront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 </a:t>
            </a:r>
            <a:r>
              <a:rPr sz="1200" spc="-10" dirty="0">
                <a:latin typeface="Calibri"/>
                <a:cs typeface="Calibri"/>
              </a:rPr>
              <a:t>Internet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résultats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s'afficheront </a:t>
            </a:r>
            <a:r>
              <a:rPr sz="1200" dirty="0">
                <a:latin typeface="Calibri"/>
                <a:cs typeface="Calibri"/>
              </a:rPr>
              <a:t>directement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écran.</a:t>
            </a:r>
            <a:endParaRPr sz="1200">
              <a:latin typeface="Calibri"/>
              <a:cs typeface="Calibri"/>
            </a:endParaRPr>
          </a:p>
          <a:p>
            <a:pPr marL="239395" indent="-226695" algn="just">
              <a:lnSpc>
                <a:spcPct val="100000"/>
              </a:lnSpc>
              <a:spcBef>
                <a:spcPts val="955"/>
              </a:spcBef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La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réalité</a:t>
            </a:r>
            <a:r>
              <a:rPr sz="1400" b="1" spc="-10" dirty="0">
                <a:latin typeface="Calibri"/>
                <a:cs typeface="Calibri"/>
              </a:rPr>
              <a:t> augmentée</a:t>
            </a:r>
            <a:endParaRPr sz="1400">
              <a:latin typeface="Calibri"/>
              <a:cs typeface="Calibri"/>
            </a:endParaRPr>
          </a:p>
          <a:p>
            <a:pPr marL="12700" marR="9525" algn="just">
              <a:lnSpc>
                <a:spcPct val="1097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Selon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prévisions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réalités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augmentées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virtuelles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seront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adoptées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plupart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même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réseaux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sociaux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mettront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avenir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ajouter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dimension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supplémentaire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l'expérience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200">
              <a:latin typeface="Calibri"/>
              <a:cs typeface="Calibri"/>
            </a:endParaRPr>
          </a:p>
          <a:p>
            <a:pPr marL="239395" indent="-226695" algn="just">
              <a:lnSpc>
                <a:spcPct val="100000"/>
              </a:lnSpc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Disparition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mots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passe</a:t>
            </a:r>
            <a:endParaRPr sz="1400">
              <a:latin typeface="Calibri"/>
              <a:cs typeface="Calibri"/>
            </a:endParaRPr>
          </a:p>
          <a:p>
            <a:pPr marL="12700" marR="5080" algn="just">
              <a:lnSpc>
                <a:spcPct val="1098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mal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souvenir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passe </a:t>
            </a:r>
            <a:r>
              <a:rPr sz="1200" dirty="0">
                <a:latin typeface="Calibri"/>
                <a:cs typeface="Calibri"/>
              </a:rPr>
              <a:t>notamment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comporter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longue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combinaison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lettres,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chiffres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caractères.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problème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l’adoption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généralisation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numérisation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visages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(reconnaissance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faciale)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leurs </a:t>
            </a:r>
            <a:r>
              <a:rPr sz="1200" dirty="0">
                <a:latin typeface="Calibri"/>
                <a:cs typeface="Calibri"/>
              </a:rPr>
              <a:t>empreintes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passe.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2E5395"/>
                </a:solidFill>
              </a:rPr>
              <a:t>Table</a:t>
            </a:r>
            <a:r>
              <a:rPr spc="-60" dirty="0">
                <a:solidFill>
                  <a:srgbClr val="2E5395"/>
                </a:solidFill>
              </a:rPr>
              <a:t> </a:t>
            </a:r>
            <a:r>
              <a:rPr dirty="0">
                <a:solidFill>
                  <a:srgbClr val="2E5395"/>
                </a:solidFill>
              </a:rPr>
              <a:t>des</a:t>
            </a:r>
            <a:r>
              <a:rPr spc="-55" dirty="0">
                <a:solidFill>
                  <a:srgbClr val="2E5395"/>
                </a:solidFill>
              </a:rPr>
              <a:t> </a:t>
            </a:r>
            <a:r>
              <a:rPr spc="-10" dirty="0">
                <a:solidFill>
                  <a:srgbClr val="2E5395"/>
                </a:solidFill>
              </a:rPr>
              <a:t>matières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8288" y="1432305"/>
            <a:ext cx="18237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Introduction</a:t>
            </a:r>
            <a:r>
              <a:rPr sz="1600" spc="-9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générale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8288" y="1702053"/>
            <a:ext cx="14103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0265" algn="l"/>
              </a:tabLst>
            </a:pPr>
            <a:r>
              <a:rPr sz="1200" dirty="0">
                <a:latin typeface="Calibri"/>
                <a:cs typeface="Calibri"/>
                <a:hlinkClick r:id="rId2" action="ppaction://hlinksldjump"/>
              </a:rPr>
              <a:t>Chapitre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2" action="ppaction://hlinksldjump"/>
              </a:rPr>
              <a:t>1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	: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Les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ERP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88429" y="1621281"/>
            <a:ext cx="180975" cy="795464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12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3" action="ppaction://hlinksldjump"/>
              </a:rPr>
              <a:t>13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14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14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14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14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14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15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16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16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17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18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18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19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20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21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21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21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21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22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22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22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22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23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23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24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24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24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24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8288" y="1883409"/>
            <a:ext cx="1104265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316865" algn="l"/>
              </a:tabLst>
            </a:pPr>
            <a:r>
              <a:rPr sz="1200" spc="-10" dirty="0">
                <a:latin typeface="Calibri"/>
                <a:cs typeface="Calibri"/>
                <a:hlinkClick r:id="rId3" action="ppaction://hlinksldjump"/>
              </a:rPr>
              <a:t>Introduction</a:t>
            </a:r>
            <a:endParaRPr sz="1200">
              <a:latin typeface="Calibri"/>
              <a:cs typeface="Calibri"/>
            </a:endParaRPr>
          </a:p>
          <a:p>
            <a:pPr marL="316865" indent="-3041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316865" algn="l"/>
              </a:tabLst>
            </a:pP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Définitions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0688" y="2412237"/>
            <a:ext cx="2868295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9265" lvl="1" indent="-4565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4" action="ppaction://hlinksldjump"/>
              </a:rPr>
              <a:t>L’informatique</a:t>
            </a:r>
            <a:r>
              <a:rPr sz="1200" spc="-5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dans</a:t>
            </a:r>
            <a:r>
              <a:rPr sz="1200" spc="-4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les</a:t>
            </a:r>
            <a:r>
              <a:rPr sz="1200" spc="-5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organisations</a:t>
            </a:r>
            <a:r>
              <a:rPr sz="1200" spc="-50" dirty="0">
                <a:latin typeface="Calibri"/>
                <a:cs typeface="Calibri"/>
                <a:hlinkClick r:id="rId4" action="ppaction://hlinksldjump"/>
              </a:rPr>
              <a:t> :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4" action="ppaction://hlinksldjump"/>
              </a:rPr>
              <a:t>Définition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de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l’ERP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2888" y="3023361"/>
            <a:ext cx="1188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42265" algn="l"/>
              </a:tabLst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3.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	Historique</a:t>
            </a:r>
            <a:r>
              <a:rPr sz="1200" spc="-5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37" baseline="27777" dirty="0">
                <a:latin typeface="Calibri"/>
                <a:cs typeface="Calibri"/>
                <a:hlinkClick r:id="rId4" action="ppaction://hlinksldjump"/>
              </a:rPr>
              <a:t>[2]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0688" y="3204337"/>
            <a:ext cx="1409700" cy="108585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469265" lvl="1" indent="-456565">
              <a:lnSpc>
                <a:spcPct val="100000"/>
              </a:lnSpc>
              <a:spcBef>
                <a:spcPts val="750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4" action="ppaction://hlinksldjump"/>
              </a:rPr>
              <a:t>Années</a:t>
            </a:r>
            <a:r>
              <a:rPr sz="1200" spc="-2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60-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70</a:t>
            </a:r>
            <a:r>
              <a:rPr sz="1200" spc="-2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4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5" action="ppaction://hlinksldjump"/>
              </a:rPr>
              <a:t>Années</a:t>
            </a:r>
            <a:r>
              <a:rPr sz="1200" spc="-3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80</a:t>
            </a: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5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6" action="ppaction://hlinksldjump"/>
              </a:rPr>
              <a:t>Années</a:t>
            </a:r>
            <a:r>
              <a:rPr sz="1200" spc="-3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90</a:t>
            </a: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6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6" action="ppaction://hlinksldjump"/>
              </a:rPr>
              <a:t>Années</a:t>
            </a:r>
            <a:r>
              <a:rPr sz="1200" spc="-4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2000</a:t>
            </a:r>
            <a:r>
              <a:rPr sz="1200" spc="-3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6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8288" y="4264278"/>
            <a:ext cx="142240" cy="134683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4.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5.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6.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8.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7688" y="4264278"/>
            <a:ext cx="2874645" cy="1346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1169035">
              <a:lnSpc>
                <a:spcPct val="144400"/>
              </a:lnSpc>
              <a:spcBef>
                <a:spcPts val="95"/>
              </a:spcBef>
            </a:pPr>
            <a:r>
              <a:rPr sz="1200" dirty="0">
                <a:latin typeface="Calibri"/>
                <a:cs typeface="Calibri"/>
                <a:hlinkClick r:id="rId7" action="ppaction://hlinksldjump"/>
              </a:rPr>
              <a:t>Les</a:t>
            </a: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ERP</a:t>
            </a: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d’aujourd’hui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L’évolution</a:t>
            </a:r>
            <a:r>
              <a:rPr sz="1200" spc="-3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des</a:t>
            </a:r>
            <a:r>
              <a:rPr sz="1200" spc="-4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ERP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Caractéristiques</a:t>
            </a:r>
            <a:r>
              <a:rPr sz="1200" spc="-4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des</a:t>
            </a:r>
            <a:r>
              <a:rPr sz="1200" spc="-3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ERP</a:t>
            </a:r>
            <a:r>
              <a:rPr sz="1200" spc="-9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37" baseline="27777" dirty="0">
                <a:latin typeface="Calibri"/>
                <a:cs typeface="Calibri"/>
                <a:hlinkClick r:id="rId8" action="ppaction://hlinksldjump"/>
              </a:rPr>
              <a:t>[4]</a:t>
            </a:r>
            <a:r>
              <a:rPr sz="1200" spc="750" baseline="27777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Objectif</a:t>
            </a:r>
            <a:r>
              <a:rPr sz="1200" spc="-3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des</a:t>
            </a:r>
            <a:r>
              <a:rPr sz="1200" spc="-3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ERP</a:t>
            </a:r>
            <a:r>
              <a:rPr sz="1200" spc="-1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37" baseline="27777" dirty="0">
                <a:latin typeface="Calibri"/>
                <a:cs typeface="Calibri"/>
                <a:hlinkClick r:id="rId9" action="ppaction://hlinksldjump"/>
              </a:rPr>
              <a:t>[5]</a:t>
            </a:r>
            <a:endParaRPr sz="1200" baseline="27777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Calibri"/>
                <a:cs typeface="Calibri"/>
                <a:hlinkClick r:id="rId10" action="ppaction://hlinksldjump"/>
              </a:rPr>
              <a:t>Les</a:t>
            </a:r>
            <a:r>
              <a:rPr sz="1200" spc="-1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avantages</a:t>
            </a:r>
            <a:r>
              <a:rPr sz="1200" spc="-1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et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les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inconvénients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des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ERP</a:t>
            </a:r>
            <a:r>
              <a:rPr sz="1200" spc="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37" baseline="27777" dirty="0">
                <a:latin typeface="Calibri"/>
                <a:cs typeface="Calibri"/>
                <a:hlinkClick r:id="rId10" action="ppaction://hlinksldjump"/>
              </a:rPr>
              <a:t>[7]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40688" y="5585332"/>
            <a:ext cx="2180590" cy="55372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69265" lvl="1" indent="-4565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Les</a:t>
            </a:r>
            <a:r>
              <a:rPr sz="1200" spc="-3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avantages</a:t>
            </a:r>
            <a:r>
              <a:rPr sz="1200" spc="-3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des</a:t>
            </a:r>
            <a:r>
              <a:rPr sz="1200" spc="-3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ERP</a:t>
            </a:r>
            <a:r>
              <a:rPr sz="1200" spc="-3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1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Les</a:t>
            </a:r>
            <a:r>
              <a:rPr sz="1200" spc="-3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inconvénients</a:t>
            </a:r>
            <a:r>
              <a:rPr sz="1200" spc="-4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des</a:t>
            </a:r>
            <a:r>
              <a:rPr sz="1200" spc="-4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ERP</a:t>
            </a:r>
            <a:r>
              <a:rPr sz="1200" spc="-1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1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2888" y="6195440"/>
            <a:ext cx="2964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42265" algn="l"/>
              </a:tabLst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9.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	Types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de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déploiement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des</a:t>
            </a:r>
            <a:r>
              <a:rPr sz="1200" spc="-2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logiciels</a:t>
            </a:r>
            <a:r>
              <a:rPr sz="1200" spc="-2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ERP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37" baseline="27777" dirty="0">
                <a:latin typeface="Calibri"/>
                <a:cs typeface="Calibri"/>
                <a:hlinkClick r:id="rId11" action="ppaction://hlinksldjump"/>
              </a:rPr>
              <a:t>[8]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2888" y="6376797"/>
            <a:ext cx="3399790" cy="319913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647065" lvl="1" indent="-4565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Le</a:t>
            </a:r>
            <a:r>
              <a:rPr sz="1200" spc="-1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déploiement</a:t>
            </a:r>
            <a:r>
              <a:rPr sz="1200" spc="-1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de</a:t>
            </a:r>
            <a:r>
              <a:rPr sz="1200" spc="-2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type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Cloud</a:t>
            </a:r>
            <a:r>
              <a:rPr sz="1200" spc="-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1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Déploiement</a:t>
            </a:r>
            <a:r>
              <a:rPr sz="1200" spc="-2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de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type</a:t>
            </a: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on-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premise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(sur</a:t>
            </a:r>
            <a:r>
              <a:rPr sz="1200" spc="-1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site)</a:t>
            </a:r>
            <a:r>
              <a:rPr sz="1200" spc="-1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2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Déploiement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de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type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hybride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2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Déploiement</a:t>
            </a:r>
            <a:r>
              <a:rPr sz="1200" spc="-3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de</a:t>
            </a:r>
            <a:r>
              <a:rPr sz="1200" spc="-3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type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hébergé</a:t>
            </a:r>
            <a:r>
              <a:rPr sz="1200" spc="-3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2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Les</a:t>
            </a:r>
            <a:r>
              <a:rPr sz="1200" spc="-3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avantages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et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les</a:t>
            </a:r>
            <a:r>
              <a:rPr sz="1200" spc="-4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inconvénients</a:t>
            </a:r>
            <a:endParaRPr sz="1200">
              <a:latin typeface="Calibri"/>
              <a:cs typeface="Calibri"/>
            </a:endParaRPr>
          </a:p>
          <a:p>
            <a:pPr marL="494665" indent="-456565">
              <a:lnSpc>
                <a:spcPct val="100000"/>
              </a:lnSpc>
              <a:spcBef>
                <a:spcPts val="635"/>
              </a:spcBef>
              <a:buAutoNum type="arabicPeriod" startAt="10"/>
              <a:tabLst>
                <a:tab pos="494665" algn="l"/>
              </a:tabLst>
            </a:pPr>
            <a:r>
              <a:rPr sz="1200" dirty="0">
                <a:latin typeface="Calibri"/>
                <a:cs typeface="Calibri"/>
                <a:hlinkClick r:id="rId13" action="ppaction://hlinksldjump"/>
              </a:rPr>
              <a:t>Type</a:t>
            </a: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des</a:t>
            </a:r>
            <a:r>
              <a:rPr sz="1200" spc="-1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ERP</a:t>
            </a:r>
            <a:r>
              <a:rPr sz="1200" spc="-20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37" baseline="27777" dirty="0">
                <a:latin typeface="Calibri"/>
                <a:cs typeface="Calibri"/>
                <a:hlinkClick r:id="rId13" action="ppaction://hlinksldjump"/>
              </a:rPr>
              <a:t>[9]</a:t>
            </a:r>
            <a:endParaRPr sz="1200" baseline="27777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3" action="ppaction://hlinksldjump"/>
              </a:rPr>
              <a:t>ERP</a:t>
            </a:r>
            <a:r>
              <a:rPr sz="1200" spc="-1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généralistes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ERP</a:t>
            </a:r>
            <a:r>
              <a:rPr sz="1200" spc="-1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spécialisés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ERP</a:t>
            </a:r>
            <a:r>
              <a:rPr sz="1200" spc="3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open-source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45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ERP</a:t>
            </a:r>
            <a:r>
              <a:rPr sz="1200" spc="-1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propriétaires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ERP</a:t>
            </a:r>
            <a:r>
              <a:rPr sz="1200" spc="-2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en</a:t>
            </a:r>
            <a:r>
              <a:rPr sz="1200" spc="-3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mode</a:t>
            </a:r>
            <a:r>
              <a:rPr sz="1200" spc="-2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SAAS</a:t>
            </a:r>
            <a:r>
              <a:rPr sz="1200" spc="-2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(Software</a:t>
            </a:r>
            <a:r>
              <a:rPr sz="1200" spc="-3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As</a:t>
            </a: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Service)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Les</a:t>
            </a:r>
            <a:r>
              <a:rPr sz="1200" spc="-3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avantages</a:t>
            </a:r>
            <a:r>
              <a:rPr sz="1200" spc="-3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et</a:t>
            </a:r>
            <a:r>
              <a:rPr sz="1200" spc="-3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les</a:t>
            </a:r>
            <a:r>
              <a:rPr sz="1200" spc="-4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inconvénients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49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78839"/>
            <a:ext cx="5784215" cy="1566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7.</a:t>
            </a:r>
            <a:r>
              <a:rPr sz="1600" spc="204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Conclusion</a:t>
            </a:r>
            <a:endParaRPr sz="1600">
              <a:latin typeface="Calibri"/>
              <a:cs typeface="Calibri"/>
            </a:endParaRPr>
          </a:p>
          <a:p>
            <a:pPr marL="12700" marR="7620" algn="just">
              <a:lnSpc>
                <a:spcPct val="109200"/>
              </a:lnSpc>
              <a:spcBef>
                <a:spcPts val="1120"/>
              </a:spcBef>
            </a:pPr>
            <a:r>
              <a:rPr sz="1200" dirty="0">
                <a:latin typeface="Calibri"/>
                <a:cs typeface="Calibri"/>
              </a:rPr>
              <a:t>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résumé,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construction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maintenance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déroulent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coulisses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garantissant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 expérience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qualité.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1200"/>
              </a:spcBef>
            </a:pP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 aperçu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étapes,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informatique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qualité,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entamer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commençant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l’analyse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constitueront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suivant.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75333" y="4143882"/>
            <a:ext cx="5007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Chapitre</a:t>
            </a:r>
            <a:r>
              <a:rPr sz="28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3</a:t>
            </a:r>
            <a:r>
              <a:rPr sz="28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r>
              <a:rPr sz="28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Analyse</a:t>
            </a:r>
            <a:r>
              <a:rPr sz="28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et</a:t>
            </a:r>
            <a:r>
              <a:rPr sz="28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E5395"/>
                </a:solidFill>
                <a:latin typeface="Calibri"/>
                <a:cs typeface="Calibri"/>
              </a:rPr>
              <a:t>Conception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764686"/>
            <a:ext cx="5787390" cy="3662679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1.</a:t>
            </a:r>
            <a:r>
              <a:rPr sz="1600" spc="204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Introduction</a:t>
            </a:r>
            <a:endParaRPr sz="1600">
              <a:latin typeface="Calibri"/>
              <a:cs typeface="Calibri"/>
            </a:endParaRPr>
          </a:p>
          <a:p>
            <a:pPr marL="911225" marR="5080" algn="just">
              <a:lnSpc>
                <a:spcPct val="109700"/>
              </a:lnSpc>
              <a:spcBef>
                <a:spcPts val="530"/>
              </a:spcBef>
            </a:pP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l’une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révolutionné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entreprises.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CRM,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l’approvisionnement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gestion </a:t>
            </a:r>
            <a:r>
              <a:rPr sz="1200" dirty="0">
                <a:latin typeface="Calibri"/>
                <a:cs typeface="Calibri"/>
              </a:rPr>
              <a:t>financière,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progiciel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offre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multitude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permettant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dirty="0">
                <a:latin typeface="Calibri"/>
                <a:cs typeface="Calibri"/>
              </a:rPr>
              <a:t>entreprises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manière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informatisée,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but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sauvegarder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gagner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productivité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maximiser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ses </a:t>
            </a:r>
            <a:r>
              <a:rPr sz="1200" spc="-10" dirty="0">
                <a:latin typeface="Calibri"/>
                <a:cs typeface="Calibri"/>
              </a:rPr>
              <a:t>profits.</a:t>
            </a:r>
            <a:endParaRPr sz="1200">
              <a:latin typeface="Calibri"/>
              <a:cs typeface="Calibri"/>
            </a:endParaRPr>
          </a:p>
          <a:p>
            <a:pPr marL="911225" marR="8890" algn="just">
              <a:lnSpc>
                <a:spcPct val="1098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étant,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réalisation du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cœur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 d’un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 </a:t>
            </a:r>
            <a:r>
              <a:rPr sz="1200" spc="-20" dirty="0">
                <a:latin typeface="Calibri"/>
                <a:cs typeface="Calibri"/>
              </a:rPr>
              <a:t>ERP,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paramétrable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consacrer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d’analyse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</a:t>
            </a:r>
            <a:r>
              <a:rPr sz="1200" dirty="0">
                <a:latin typeface="Calibri"/>
                <a:cs typeface="Calibri"/>
              </a:rPr>
              <a:t>système.</a:t>
            </a:r>
            <a:r>
              <a:rPr sz="1200" spc="3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3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3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maitrise</a:t>
            </a:r>
            <a:r>
              <a:rPr sz="1200" spc="3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projet,</a:t>
            </a:r>
            <a:r>
              <a:rPr sz="1200" spc="3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4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démarche </a:t>
            </a:r>
            <a:r>
              <a:rPr sz="1200" dirty="0">
                <a:latin typeface="Calibri"/>
                <a:cs typeface="Calibri"/>
              </a:rPr>
              <a:t>méthodologique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modélisation </a:t>
            </a:r>
            <a:r>
              <a:rPr sz="1200" spc="-20" dirty="0">
                <a:latin typeface="Calibri"/>
                <a:cs typeface="Calibri"/>
              </a:rPr>
              <a:t>UML.</a:t>
            </a:r>
            <a:endParaRPr sz="1200">
              <a:latin typeface="Calibri"/>
              <a:cs typeface="Calibri"/>
            </a:endParaRPr>
          </a:p>
          <a:p>
            <a:pPr marL="911225" marR="5715" algn="just">
              <a:lnSpc>
                <a:spcPct val="109700"/>
              </a:lnSpc>
              <a:spcBef>
                <a:spcPts val="800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10" dirty="0">
                <a:latin typeface="Calibri"/>
                <a:cs typeface="Calibri"/>
              </a:rPr>
              <a:t> commencerons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 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d’analyse qui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englobera,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spécification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besoins,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l’identification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quelques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cas </a:t>
            </a:r>
            <a:r>
              <a:rPr sz="1200" dirty="0">
                <a:latin typeface="Calibri"/>
                <a:cs typeface="Calibri"/>
              </a:rPr>
              <a:t>d’utilisation.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entamerons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sera </a:t>
            </a:r>
            <a:r>
              <a:rPr sz="1200" dirty="0">
                <a:latin typeface="Calibri"/>
                <a:cs typeface="Calibri"/>
              </a:rPr>
              <a:t>conclu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77315"/>
            <a:ext cx="5788025" cy="8507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2"/>
              <a:tabLst>
                <a:tab pos="2406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Web</a:t>
            </a:r>
            <a:r>
              <a:rPr sz="16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ERP</a:t>
            </a:r>
            <a:endParaRPr sz="1600">
              <a:latin typeface="Calibri"/>
              <a:cs typeface="Calibri"/>
            </a:endParaRPr>
          </a:p>
          <a:p>
            <a:pPr marL="734060" lvl="1" indent="-272415" algn="just">
              <a:lnSpc>
                <a:spcPct val="100000"/>
              </a:lnSpc>
              <a:spcBef>
                <a:spcPts val="1070"/>
              </a:spcBef>
              <a:buClr>
                <a:srgbClr val="2E5395"/>
              </a:buClr>
              <a:buFont typeface="Calibri"/>
              <a:buAutoNum type="arabicPeriod"/>
              <a:tabLst>
                <a:tab pos="734060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Définition</a:t>
            </a:r>
            <a:endParaRPr sz="1300">
              <a:latin typeface="Calibri"/>
              <a:cs typeface="Calibri"/>
            </a:endParaRPr>
          </a:p>
          <a:p>
            <a:pPr marL="735965" marR="5080" algn="just">
              <a:lnSpc>
                <a:spcPct val="1098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d’entreprise.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Elle </a:t>
            </a:r>
            <a:r>
              <a:rPr sz="1200" dirty="0">
                <a:latin typeface="Calibri"/>
                <a:cs typeface="Calibri"/>
              </a:rPr>
              <a:t>offre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usagers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moyen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ressources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manière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n’importe quel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moment mais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n’importe quelle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Contrairement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desktop,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aucune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installation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téléchargement,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connexion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suffisent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10" dirty="0">
                <a:latin typeface="Calibri"/>
                <a:cs typeface="Calibri"/>
              </a:rPr>
              <a:t> accéder.</a:t>
            </a:r>
            <a:endParaRPr sz="1200">
              <a:latin typeface="Calibri"/>
              <a:cs typeface="Calibri"/>
            </a:endParaRPr>
          </a:p>
          <a:p>
            <a:pPr marL="734060" lvl="1" indent="-272415" algn="just">
              <a:lnSpc>
                <a:spcPct val="100000"/>
              </a:lnSpc>
              <a:spcBef>
                <a:spcPts val="1135"/>
              </a:spcBef>
              <a:buClr>
                <a:srgbClr val="2E5395"/>
              </a:buClr>
              <a:buFont typeface="Calibri"/>
              <a:buAutoNum type="arabicPeriod" startAt="2"/>
              <a:tabLst>
                <a:tab pos="734060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Avantages</a:t>
            </a:r>
            <a:endParaRPr sz="1300">
              <a:latin typeface="Calibri"/>
              <a:cs typeface="Calibri"/>
            </a:endParaRPr>
          </a:p>
          <a:p>
            <a:pPr marL="735965" marR="10795" algn="just">
              <a:lnSpc>
                <a:spcPct val="11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ainsi </a:t>
            </a:r>
            <a:r>
              <a:rPr sz="1200" dirty="0">
                <a:latin typeface="Calibri"/>
                <a:cs typeface="Calibri"/>
              </a:rPr>
              <a:t>qu’au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l’entreprise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implémentant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progiciel,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parmi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avantages,</a:t>
            </a:r>
            <a:r>
              <a:rPr sz="1200" spc="-20" dirty="0">
                <a:latin typeface="Calibri"/>
                <a:cs typeface="Calibri"/>
              </a:rPr>
              <a:t> ceux </a:t>
            </a:r>
            <a:r>
              <a:rPr sz="1200" dirty="0">
                <a:latin typeface="Calibri"/>
                <a:cs typeface="Calibri"/>
              </a:rPr>
              <a:t>mentionnés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ci-</a:t>
            </a:r>
            <a:r>
              <a:rPr sz="1200" dirty="0">
                <a:latin typeface="Calibri"/>
                <a:cs typeface="Calibri"/>
              </a:rPr>
              <a:t>dessous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139825" lvl="2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1139825" algn="l"/>
              </a:tabLst>
            </a:pPr>
            <a:r>
              <a:rPr sz="1200" dirty="0">
                <a:latin typeface="Calibri"/>
                <a:cs typeface="Calibri"/>
              </a:rPr>
              <a:t>Moins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coûteux</a:t>
            </a:r>
            <a:endParaRPr sz="1200">
              <a:latin typeface="Calibri"/>
              <a:cs typeface="Calibri"/>
            </a:endParaRPr>
          </a:p>
          <a:p>
            <a:pPr marL="1139825" lvl="2" indent="-228600">
              <a:lnSpc>
                <a:spcPct val="100000"/>
              </a:lnSpc>
              <a:spcBef>
                <a:spcPts val="135"/>
              </a:spcBef>
              <a:buChar char="●"/>
              <a:tabLst>
                <a:tab pos="1139825" algn="l"/>
              </a:tabLst>
            </a:pPr>
            <a:r>
              <a:rPr sz="1200" dirty="0">
                <a:latin typeface="Calibri"/>
                <a:cs typeface="Calibri"/>
              </a:rPr>
              <a:t>Fonctionne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systèmes</a:t>
            </a:r>
            <a:endParaRPr sz="1200">
              <a:latin typeface="Calibri"/>
              <a:cs typeface="Calibri"/>
            </a:endParaRPr>
          </a:p>
          <a:p>
            <a:pPr marL="1139825" lvl="2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1139825" algn="l"/>
              </a:tabLst>
            </a:pPr>
            <a:r>
              <a:rPr sz="1200" dirty="0">
                <a:latin typeface="Calibri"/>
                <a:cs typeface="Calibri"/>
              </a:rPr>
              <a:t>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téléchargement</a:t>
            </a:r>
            <a:endParaRPr sz="1200">
              <a:latin typeface="Calibri"/>
              <a:cs typeface="Calibri"/>
            </a:endParaRPr>
          </a:p>
          <a:p>
            <a:pPr marL="1139825" lvl="2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1139825" algn="l"/>
              </a:tabLst>
            </a:pPr>
            <a:r>
              <a:rPr sz="1200" dirty="0">
                <a:latin typeface="Calibri"/>
                <a:cs typeface="Calibri"/>
              </a:rPr>
              <a:t>Facile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richesse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</a:t>
            </a:r>
            <a:endParaRPr sz="1200">
              <a:latin typeface="Calibri"/>
              <a:cs typeface="Calibri"/>
            </a:endParaRPr>
          </a:p>
          <a:p>
            <a:pPr marL="1139825" lvl="2" indent="-228600">
              <a:lnSpc>
                <a:spcPct val="100000"/>
              </a:lnSpc>
              <a:spcBef>
                <a:spcPts val="130"/>
              </a:spcBef>
              <a:buChar char="●"/>
              <a:tabLst>
                <a:tab pos="1139825" algn="l"/>
              </a:tabLst>
            </a:pP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SGBD</a:t>
            </a:r>
            <a:endParaRPr sz="12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spcBef>
                <a:spcPts val="1065"/>
              </a:spcBef>
              <a:buFont typeface="Calibri"/>
              <a:buChar char="●"/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2E5395"/>
              </a:buClr>
              <a:buFont typeface="Calibri"/>
              <a:buAutoNum type="arabicPeriod" startAt="2"/>
              <a:tabLst>
                <a:tab pos="2406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Objectif</a:t>
            </a:r>
            <a:r>
              <a:rPr sz="16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6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notre</a:t>
            </a:r>
            <a:r>
              <a:rPr sz="16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projet</a:t>
            </a:r>
            <a:endParaRPr sz="1600">
              <a:latin typeface="Calibri"/>
              <a:cs typeface="Calibri"/>
            </a:endParaRPr>
          </a:p>
          <a:p>
            <a:pPr marL="498475" marR="9525" algn="just">
              <a:lnSpc>
                <a:spcPct val="109600"/>
              </a:lnSpc>
              <a:spcBef>
                <a:spcPts val="509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principal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objectif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projet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cœur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ERP,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base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données,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où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seront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créées,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interface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498475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permettra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369060" marR="12700" lvl="3" indent="-229235">
              <a:lnSpc>
                <a:spcPct val="110000"/>
              </a:lnSpc>
              <a:spcBef>
                <a:spcPts val="5"/>
              </a:spcBef>
              <a:buChar char="●"/>
              <a:tabLst>
                <a:tab pos="1369060" algn="l"/>
              </a:tabLst>
            </a:pP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décriront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catégories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son </a:t>
            </a:r>
            <a:r>
              <a:rPr sz="1200" spc="-10" dirty="0">
                <a:latin typeface="Calibri"/>
                <a:cs typeface="Calibri"/>
              </a:rPr>
              <a:t>entreprise</a:t>
            </a:r>
            <a:endParaRPr sz="1200">
              <a:latin typeface="Calibri"/>
              <a:cs typeface="Calibri"/>
            </a:endParaRPr>
          </a:p>
          <a:p>
            <a:pPr marL="1369060" lvl="3" indent="-229235">
              <a:lnSpc>
                <a:spcPct val="100000"/>
              </a:lnSpc>
              <a:spcBef>
                <a:spcPts val="130"/>
              </a:spcBef>
              <a:buChar char="●"/>
              <a:tabLst>
                <a:tab pos="1369060" algn="l"/>
              </a:tabLst>
            </a:pP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décriront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produits</a:t>
            </a:r>
            <a:endParaRPr sz="1200">
              <a:latin typeface="Calibri"/>
              <a:cs typeface="Calibri"/>
            </a:endParaRPr>
          </a:p>
          <a:p>
            <a:pPr marL="1369060" lvl="3" indent="-229235">
              <a:lnSpc>
                <a:spcPct val="100000"/>
              </a:lnSpc>
              <a:spcBef>
                <a:spcPts val="145"/>
              </a:spcBef>
              <a:buChar char="●"/>
              <a:tabLst>
                <a:tab pos="1369060" algn="l"/>
              </a:tabLst>
            </a:pP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caractériseront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clients.</a:t>
            </a:r>
            <a:endParaRPr sz="1200">
              <a:latin typeface="Calibri"/>
              <a:cs typeface="Calibri"/>
            </a:endParaRPr>
          </a:p>
          <a:p>
            <a:pPr marL="469265" algn="just">
              <a:lnSpc>
                <a:spcPct val="100000"/>
              </a:lnSpc>
              <a:spcBef>
                <a:spcPts val="944"/>
              </a:spcBef>
            </a:pP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composé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369060" lvl="3" indent="-229235">
              <a:lnSpc>
                <a:spcPct val="100000"/>
              </a:lnSpc>
              <a:spcBef>
                <a:spcPts val="940"/>
              </a:spcBef>
              <a:buChar char="●"/>
              <a:tabLst>
                <a:tab pos="1369060" algn="l"/>
              </a:tabLst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première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présentation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</a:t>
            </a:r>
            <a:endParaRPr sz="1200">
              <a:latin typeface="Calibri"/>
              <a:cs typeface="Calibri"/>
            </a:endParaRPr>
          </a:p>
          <a:p>
            <a:pPr marL="136906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ERP,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servira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d’entrée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826260" lvl="4" indent="-228600">
              <a:lnSpc>
                <a:spcPct val="100000"/>
              </a:lnSpc>
              <a:spcBef>
                <a:spcPts val="135"/>
              </a:spcBef>
              <a:buFont typeface="Courier New"/>
              <a:buChar char="o"/>
              <a:tabLst>
                <a:tab pos="1826260" algn="l"/>
              </a:tabLst>
            </a:pPr>
            <a:r>
              <a:rPr sz="1200" dirty="0">
                <a:latin typeface="Calibri"/>
                <a:cs typeface="Calibri"/>
              </a:rPr>
              <a:t>ERP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déjà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inscrits.</a:t>
            </a:r>
            <a:endParaRPr sz="1200">
              <a:latin typeface="Calibri"/>
              <a:cs typeface="Calibri"/>
            </a:endParaRPr>
          </a:p>
          <a:p>
            <a:pPr marL="1826260" marR="5715" lvl="4" indent="-228600">
              <a:lnSpc>
                <a:spcPct val="110000"/>
              </a:lnSpc>
              <a:buFont typeface="Courier New"/>
              <a:buChar char="o"/>
              <a:tabLst>
                <a:tab pos="1826260" algn="l"/>
              </a:tabLst>
            </a:pPr>
            <a:r>
              <a:rPr sz="1200" dirty="0">
                <a:latin typeface="Calibri"/>
                <a:cs typeface="Calibri"/>
              </a:rPr>
              <a:t>Formulaires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d’inscription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l’interface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paramétrage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pour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souhaitant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devenir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client.</a:t>
            </a:r>
            <a:endParaRPr sz="1200">
              <a:latin typeface="Calibri"/>
              <a:cs typeface="Calibri"/>
            </a:endParaRPr>
          </a:p>
          <a:p>
            <a:pPr marL="1369060" lvl="3" indent="-229235">
              <a:lnSpc>
                <a:spcPct val="100000"/>
              </a:lnSpc>
              <a:spcBef>
                <a:spcPts val="145"/>
              </a:spcBef>
              <a:buChar char="●"/>
              <a:tabLst>
                <a:tab pos="1369060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deuxième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comprendra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l’ERP,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consacrée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</a:t>
            </a:r>
            <a:endParaRPr sz="1200">
              <a:latin typeface="Calibri"/>
              <a:cs typeface="Calibri"/>
            </a:endParaRPr>
          </a:p>
          <a:p>
            <a:pPr marL="136906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inscrits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ayant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accès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déjà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paramétré.</a:t>
            </a:r>
            <a:endParaRPr sz="1200">
              <a:latin typeface="Calibri"/>
              <a:cs typeface="Calibri"/>
            </a:endParaRPr>
          </a:p>
          <a:p>
            <a:pPr marL="1369060" marR="5080" lvl="3" indent="-229235">
              <a:lnSpc>
                <a:spcPct val="109200"/>
              </a:lnSpc>
              <a:spcBef>
                <a:spcPts val="815"/>
              </a:spcBef>
              <a:buChar char="●"/>
              <a:tabLst>
                <a:tab pos="1369060" algn="l"/>
              </a:tabLst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troisième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consistera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admin-</a:t>
            </a:r>
            <a:r>
              <a:rPr sz="1200" dirty="0">
                <a:latin typeface="Calibri"/>
                <a:cs typeface="Calibri"/>
              </a:rPr>
              <a:t>Dashboard,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interfaces </a:t>
            </a:r>
            <a:r>
              <a:rPr sz="1200" dirty="0">
                <a:latin typeface="Calibri"/>
                <a:cs typeface="Calibri"/>
              </a:rPr>
              <a:t>conçues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841500" lvl="4" indent="-298450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1841500" algn="l"/>
              </a:tabLst>
            </a:pPr>
            <a:r>
              <a:rPr sz="1200" dirty="0">
                <a:latin typeface="Calibri"/>
                <a:cs typeface="Calibri"/>
              </a:rPr>
              <a:t>Ajouter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nouveau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(nouvelle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entreprise)</a:t>
            </a:r>
            <a:endParaRPr sz="1200">
              <a:latin typeface="Calibri"/>
              <a:cs typeface="Calibri"/>
            </a:endParaRPr>
          </a:p>
          <a:p>
            <a:pPr marL="1771650" lvl="4" indent="-228600">
              <a:lnSpc>
                <a:spcPct val="100000"/>
              </a:lnSpc>
              <a:spcBef>
                <a:spcPts val="140"/>
              </a:spcBef>
              <a:buFont typeface="Courier New"/>
              <a:buChar char="o"/>
              <a:tabLst>
                <a:tab pos="1771650" algn="l"/>
              </a:tabLst>
            </a:pPr>
            <a:r>
              <a:rPr sz="1200" dirty="0">
                <a:latin typeface="Calibri"/>
                <a:cs typeface="Calibri"/>
              </a:rPr>
              <a:t>Bloquer/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débloquer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utilisateurs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23188" y="878839"/>
            <a:ext cx="6115050" cy="8771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5765" indent="-22796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4"/>
              <a:tabLst>
                <a:tab pos="40576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UML</a:t>
            </a:r>
            <a:r>
              <a:rPr sz="1600" spc="-5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[18]</a:t>
            </a:r>
            <a:endParaRPr sz="1575" baseline="26455">
              <a:latin typeface="Calibri"/>
              <a:cs typeface="Calibri"/>
            </a:endParaRPr>
          </a:p>
          <a:p>
            <a:pPr marL="719455" lvl="1" indent="-272415">
              <a:lnSpc>
                <a:spcPct val="100000"/>
              </a:lnSpc>
              <a:spcBef>
                <a:spcPts val="1060"/>
              </a:spcBef>
              <a:buClr>
                <a:srgbClr val="2E5395"/>
              </a:buClr>
              <a:buFont typeface="Calibri"/>
              <a:buAutoNum type="arabicPeriod"/>
              <a:tabLst>
                <a:tab pos="719455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Définition</a:t>
            </a:r>
            <a:endParaRPr sz="1300">
              <a:latin typeface="Calibri"/>
              <a:cs typeface="Calibri"/>
            </a:endParaRPr>
          </a:p>
          <a:p>
            <a:pPr marL="447040" marR="170180" algn="just">
              <a:lnSpc>
                <a:spcPct val="1092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UML</a:t>
            </a:r>
            <a:r>
              <a:rPr sz="1200" spc="4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acronyme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anglais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Unified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Modeling</a:t>
            </a:r>
            <a:r>
              <a:rPr sz="1200" spc="4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40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40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4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Modélisation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Unifié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français.</a:t>
            </a:r>
            <a:endParaRPr sz="1200">
              <a:latin typeface="Calibri"/>
              <a:cs typeface="Calibri"/>
            </a:endParaRPr>
          </a:p>
          <a:p>
            <a:pPr marL="447040" marR="168275" algn="just">
              <a:lnSpc>
                <a:spcPct val="1098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UML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visuel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modélisation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usage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composé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ensemble </a:t>
            </a:r>
            <a:r>
              <a:rPr sz="1200" dirty="0">
                <a:latin typeface="Calibri"/>
                <a:cs typeface="Calibri"/>
              </a:rPr>
              <a:t>intégré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diagrammes,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aider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spécifier,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visualiser, </a:t>
            </a:r>
            <a:r>
              <a:rPr sz="1200" dirty="0">
                <a:latin typeface="Calibri"/>
                <a:cs typeface="Calibri"/>
              </a:rPr>
              <a:t>construire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documenter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objets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qu'il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contient,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celui-ci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partie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orientés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objet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processus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logiciel.</a:t>
            </a:r>
            <a:endParaRPr sz="1200">
              <a:latin typeface="Calibri"/>
              <a:cs typeface="Calibri"/>
            </a:endParaRPr>
          </a:p>
          <a:p>
            <a:pPr marL="447040" marR="172085" algn="just">
              <a:lnSpc>
                <a:spcPct val="1101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L'objectif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d'UML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manière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visualiser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façon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dont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été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conçu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équipes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communiquer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explorer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conceptions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potentielles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qu’à valider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architecturale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0" dirty="0">
                <a:latin typeface="Calibri"/>
                <a:cs typeface="Calibri"/>
              </a:rPr>
              <a:t> logiciel.</a:t>
            </a:r>
            <a:endParaRPr sz="1200">
              <a:latin typeface="Calibri"/>
              <a:cs typeface="Calibri"/>
            </a:endParaRPr>
          </a:p>
          <a:p>
            <a:pPr marL="447040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UML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préconise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aucune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démarche,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méthode.</a:t>
            </a:r>
            <a:endParaRPr sz="1200">
              <a:latin typeface="Calibri"/>
              <a:cs typeface="Calibri"/>
            </a:endParaRPr>
          </a:p>
          <a:p>
            <a:pPr marL="447040" marR="967740">
              <a:lnSpc>
                <a:spcPct val="11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UML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modélisation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unifié.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Ceux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spc="-10" dirty="0">
                <a:latin typeface="Calibri"/>
                <a:cs typeface="Calibri"/>
              </a:rPr>
              <a:t>représentations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picturales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0" dirty="0">
                <a:latin typeface="Calibri"/>
                <a:cs typeface="Calibri"/>
              </a:rPr>
              <a:t> eux.</a:t>
            </a:r>
            <a:endParaRPr sz="1200">
              <a:latin typeface="Calibri"/>
              <a:cs typeface="Calibri"/>
            </a:endParaRPr>
          </a:p>
          <a:p>
            <a:pPr marL="447040">
              <a:lnSpc>
                <a:spcPct val="100000"/>
              </a:lnSpc>
              <a:spcBef>
                <a:spcPts val="944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UML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prévoient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réparties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catégories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75640" marR="1071880" lvl="2" indent="-229235">
              <a:lnSpc>
                <a:spcPct val="165000"/>
              </a:lnSpc>
              <a:spcBef>
                <a:spcPts val="75"/>
              </a:spcBef>
              <a:buFont typeface="Symbol"/>
              <a:buChar char=""/>
              <a:tabLst>
                <a:tab pos="908685" algn="l"/>
              </a:tabLst>
            </a:pP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structurels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statique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 	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catégorie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regroupe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1090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classe.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composants.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400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déploiement.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d'objets.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package.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composite.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400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profil.</a:t>
            </a:r>
            <a:endParaRPr sz="1200">
              <a:latin typeface="Calibri"/>
              <a:cs typeface="Calibri"/>
            </a:endParaRPr>
          </a:p>
          <a:p>
            <a:pPr marL="675640" marR="510540" lvl="2" indent="-228600">
              <a:lnSpc>
                <a:spcPct val="109200"/>
              </a:lnSpc>
              <a:spcBef>
                <a:spcPts val="1185"/>
              </a:spcBef>
              <a:buFont typeface="Symbol"/>
              <a:buChar char=""/>
              <a:tabLst>
                <a:tab pos="675640" algn="l"/>
              </a:tabLst>
            </a:pP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comportementaux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montrent le </a:t>
            </a:r>
            <a:r>
              <a:rPr sz="1200" spc="-10" dirty="0">
                <a:latin typeface="Calibri"/>
                <a:cs typeface="Calibri"/>
              </a:rPr>
              <a:t>comportement </a:t>
            </a:r>
            <a:r>
              <a:rPr sz="1200" dirty="0">
                <a:latin typeface="Calibri"/>
                <a:cs typeface="Calibri"/>
              </a:rPr>
              <a:t>dynamique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objets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</a:t>
            </a:r>
            <a:endParaRPr sz="1200">
              <a:latin typeface="Calibri"/>
              <a:cs typeface="Calibri"/>
            </a:endParaRPr>
          </a:p>
          <a:p>
            <a:pPr marL="908685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UML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comportementaux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1105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d'utilisation.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400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d'activité.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d'état.</a:t>
            </a:r>
            <a:endParaRPr sz="1200">
              <a:latin typeface="Calibri"/>
              <a:cs typeface="Calibri"/>
            </a:endParaRPr>
          </a:p>
          <a:p>
            <a:pPr marL="1547495" lvl="3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1547495" algn="l"/>
              </a:tabLst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d'interaction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regroupent</a:t>
            </a:r>
            <a:endParaRPr sz="1200">
              <a:latin typeface="Calibri"/>
              <a:cs typeface="Calibri"/>
            </a:endParaRPr>
          </a:p>
          <a:p>
            <a:pPr marL="2448560" lvl="4" indent="-228600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2448560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séquence.</a:t>
            </a:r>
            <a:endParaRPr sz="1200">
              <a:latin typeface="Calibri"/>
              <a:cs typeface="Calibri"/>
            </a:endParaRPr>
          </a:p>
          <a:p>
            <a:pPr marL="2448560" lvl="4" indent="-228600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2448560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communication.</a:t>
            </a:r>
            <a:endParaRPr sz="1200">
              <a:latin typeface="Calibri"/>
              <a:cs typeface="Calibri"/>
            </a:endParaRPr>
          </a:p>
          <a:p>
            <a:pPr marL="2448560" lvl="4" indent="-228600">
              <a:lnSpc>
                <a:spcPct val="100000"/>
              </a:lnSpc>
              <a:spcBef>
                <a:spcPts val="254"/>
              </a:spcBef>
              <a:buFont typeface="Courier New"/>
              <a:buChar char="o"/>
              <a:tabLst>
                <a:tab pos="2448560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timing.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0188" y="880364"/>
            <a:ext cx="5862955" cy="5314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1560" indent="-228600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2321560" algn="l"/>
              </a:tabLst>
            </a:pP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interactions.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60"/>
              </a:spcBef>
            </a:pPr>
            <a:endParaRPr sz="1200">
              <a:latin typeface="Calibri"/>
              <a:cs typeface="Calibri"/>
            </a:endParaRPr>
          </a:p>
          <a:p>
            <a:pPr marL="278765" indent="-227965">
              <a:lnSpc>
                <a:spcPct val="100000"/>
              </a:lnSpc>
              <a:buClr>
                <a:srgbClr val="2E5395"/>
              </a:buClr>
              <a:buFont typeface="Calibri"/>
              <a:buAutoNum type="arabicPeriod" startAt="5"/>
              <a:tabLst>
                <a:tab pos="278765" algn="l"/>
              </a:tabLst>
            </a:pP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Analyse</a:t>
            </a:r>
            <a:endParaRPr sz="1600">
              <a:latin typeface="Calibri"/>
              <a:cs typeface="Calibri"/>
            </a:endParaRPr>
          </a:p>
          <a:p>
            <a:pPr marL="499745" marR="43180" algn="just">
              <a:lnSpc>
                <a:spcPct val="109700"/>
              </a:lnSpc>
              <a:spcBef>
                <a:spcPts val="509"/>
              </a:spcBef>
            </a:pPr>
            <a:r>
              <a:rPr sz="1200" dirty="0">
                <a:latin typeface="Calibri"/>
                <a:cs typeface="Calibri"/>
              </a:rPr>
              <a:t>L’objectif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façon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détaillée. Pour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allons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commencer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spécifier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fonctionnels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auxquels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application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répondre,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procédons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l’identification</a:t>
            </a:r>
            <a:r>
              <a:rPr sz="1200" dirty="0">
                <a:latin typeface="Calibri"/>
                <a:cs typeface="Calibri"/>
              </a:rPr>
              <a:t> 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futurs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relatifs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chacun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d’eux. </a:t>
            </a:r>
            <a:r>
              <a:rPr sz="1200" dirty="0">
                <a:latin typeface="Calibri"/>
                <a:cs typeface="Calibri"/>
              </a:rPr>
              <a:t>Enfin,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résultat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illustré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cas </a:t>
            </a:r>
            <a:r>
              <a:rPr sz="1200" spc="-10" dirty="0">
                <a:latin typeface="Calibri"/>
                <a:cs typeface="Calibri"/>
              </a:rPr>
              <a:t>d’utilisation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quelques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scénarios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nominaux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relatifs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d’utilisation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utilisateurs.</a:t>
            </a:r>
            <a:endParaRPr sz="1200">
              <a:latin typeface="Calibri"/>
              <a:cs typeface="Calibri"/>
            </a:endParaRPr>
          </a:p>
          <a:p>
            <a:pPr marL="952500" lvl="1" indent="-272415">
              <a:lnSpc>
                <a:spcPct val="100000"/>
              </a:lnSpc>
              <a:spcBef>
                <a:spcPts val="1440"/>
              </a:spcBef>
              <a:buClr>
                <a:srgbClr val="2E5395"/>
              </a:buClr>
              <a:buFont typeface="Calibri"/>
              <a:buAutoNum type="arabicPeriod"/>
              <a:tabLst>
                <a:tab pos="952500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Définitions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575" spc="-30" baseline="26455" dirty="0">
                <a:solidFill>
                  <a:srgbClr val="2E5395"/>
                </a:solidFill>
                <a:latin typeface="Calibri"/>
                <a:cs typeface="Calibri"/>
              </a:rPr>
              <a:t>[38]</a:t>
            </a:r>
            <a:endParaRPr sz="1575" baseline="26455">
              <a:latin typeface="Calibri"/>
              <a:cs typeface="Calibri"/>
            </a:endParaRPr>
          </a:p>
          <a:p>
            <a:pPr marL="1421765" lvl="2" indent="-472440" algn="just">
              <a:lnSpc>
                <a:spcPct val="100000"/>
              </a:lnSpc>
              <a:spcBef>
                <a:spcPts val="1255"/>
              </a:spcBef>
              <a:buClr>
                <a:srgbClr val="1F3862"/>
              </a:buClr>
              <a:buFont typeface="Calibri"/>
              <a:buAutoNum type="arabicPeriod"/>
              <a:tabLst>
                <a:tab pos="142176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Spécification</a:t>
            </a:r>
            <a:r>
              <a:rPr sz="1200" spc="-4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des</a:t>
            </a:r>
            <a:r>
              <a:rPr sz="1200" spc="-4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besoins</a:t>
            </a:r>
            <a:endParaRPr sz="1200">
              <a:latin typeface="Calibri"/>
              <a:cs typeface="Calibri"/>
            </a:endParaRPr>
          </a:p>
          <a:p>
            <a:pPr marL="949325" marR="44450" algn="just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spécification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détermination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devra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couvrir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satisfaire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0" dirty="0">
                <a:latin typeface="Calibri"/>
                <a:cs typeface="Calibri"/>
              </a:rPr>
              <a:t> utilisateurs </a:t>
            </a:r>
            <a:r>
              <a:rPr sz="1200" dirty="0">
                <a:latin typeface="Calibri"/>
                <a:cs typeface="Calibri"/>
              </a:rPr>
              <a:t>finals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1200">
              <a:latin typeface="Calibri"/>
              <a:cs typeface="Calibri"/>
            </a:endParaRPr>
          </a:p>
          <a:p>
            <a:pPr marL="1421765" lvl="2" indent="-472440" algn="just">
              <a:lnSpc>
                <a:spcPct val="100000"/>
              </a:lnSpc>
              <a:buClr>
                <a:srgbClr val="1F3862"/>
              </a:buClr>
              <a:buFont typeface="Calibri"/>
              <a:buAutoNum type="arabicPeriod" startAt="2"/>
              <a:tabLst>
                <a:tab pos="1421765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Acteur</a:t>
            </a:r>
            <a:endParaRPr sz="1200">
              <a:latin typeface="Calibri"/>
              <a:cs typeface="Calibri"/>
            </a:endParaRPr>
          </a:p>
          <a:p>
            <a:pPr marL="949325" algn="just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symbolise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ensemble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d’activités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qu’une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entité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externe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peut</a:t>
            </a:r>
            <a:endParaRPr sz="1200">
              <a:latin typeface="Calibri"/>
              <a:cs typeface="Calibri"/>
            </a:endParaRPr>
          </a:p>
          <a:p>
            <a:pPr marL="949325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exercer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  <a:p>
            <a:pPr marL="949325" marR="41275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correspondre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personne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physique,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(robot, </a:t>
            </a:r>
            <a:r>
              <a:rPr sz="1200" dirty="0">
                <a:latin typeface="Calibri"/>
                <a:cs typeface="Calibri"/>
              </a:rPr>
              <a:t>imprimante)</a:t>
            </a:r>
            <a:r>
              <a:rPr sz="1200" spc="11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logiciel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externe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lequel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système communique.</a:t>
            </a:r>
            <a:endParaRPr sz="1200">
              <a:latin typeface="Calibri"/>
              <a:cs typeface="Calibri"/>
            </a:endParaRPr>
          </a:p>
          <a:p>
            <a:pPr marL="949325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formalisme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UML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10382" y="7312532"/>
            <a:ext cx="19399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 9 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formalisme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d'un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acteur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en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UML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7398" y="7870316"/>
            <a:ext cx="4881880" cy="155892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485140" lvl="2" indent="-472440">
              <a:lnSpc>
                <a:spcPct val="100000"/>
              </a:lnSpc>
              <a:spcBef>
                <a:spcPts val="244"/>
              </a:spcBef>
              <a:buClr>
                <a:srgbClr val="1F3862"/>
              </a:buClr>
              <a:buFont typeface="Calibri"/>
              <a:buAutoNum type="arabicPeriod" startAt="3"/>
              <a:tabLst>
                <a:tab pos="485140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Cas</a:t>
            </a:r>
            <a:r>
              <a:rPr sz="1200" spc="-2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d’utilisation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59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devra </a:t>
            </a:r>
            <a:r>
              <a:rPr sz="1200" dirty="0">
                <a:latin typeface="Calibri"/>
                <a:cs typeface="Calibri"/>
              </a:rPr>
              <a:t>inclure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satisfaire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acteurs.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75"/>
              </a:spcBef>
            </a:pPr>
            <a:endParaRPr sz="1200">
              <a:latin typeface="Calibri"/>
              <a:cs typeface="Calibri"/>
            </a:endParaRPr>
          </a:p>
          <a:p>
            <a:pPr marL="485140" lvl="2" indent="-472440">
              <a:lnSpc>
                <a:spcPct val="100000"/>
              </a:lnSpc>
              <a:spcBef>
                <a:spcPts val="5"/>
              </a:spcBef>
              <a:buClr>
                <a:srgbClr val="1F3862"/>
              </a:buClr>
              <a:buFont typeface="Calibri"/>
              <a:buAutoNum type="arabicPeriod" startAt="4"/>
              <a:tabLst>
                <a:tab pos="485140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Relation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538480" lvl="3" indent="-229235">
              <a:lnSpc>
                <a:spcPct val="100000"/>
              </a:lnSpc>
              <a:spcBef>
                <a:spcPts val="145"/>
              </a:spcBef>
              <a:buFont typeface="Calibri"/>
              <a:buChar char="●"/>
              <a:tabLst>
                <a:tab pos="538480" algn="l"/>
              </a:tabLst>
            </a:pPr>
            <a:r>
              <a:rPr sz="1200" b="1" dirty="0">
                <a:latin typeface="Calibri"/>
                <a:cs typeface="Calibri"/>
              </a:rPr>
              <a:t>Un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acteur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cas </a:t>
            </a:r>
            <a:r>
              <a:rPr sz="1200" b="1" spc="-10" dirty="0">
                <a:latin typeface="Calibri"/>
                <a:cs typeface="Calibri"/>
              </a:rPr>
              <a:t>d’utilisation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0277" y="6291582"/>
            <a:ext cx="2577444" cy="70686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54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3558" y="861822"/>
            <a:ext cx="4356735" cy="42862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latin typeface="Calibri"/>
                <a:cs typeface="Calibri"/>
              </a:rPr>
              <a:t>Cette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échange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représentation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graphique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suivante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84577" y="2046477"/>
            <a:ext cx="4591050" cy="187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10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acteur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et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d'utilisation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9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Font typeface="Calibri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Relation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d’utilisation</a:t>
            </a:r>
            <a:endParaRPr sz="12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 d’utilisation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22300" lvl="1" indent="-228600">
              <a:lnSpc>
                <a:spcPct val="100000"/>
              </a:lnSpc>
              <a:spcBef>
                <a:spcPts val="140"/>
              </a:spcBef>
              <a:buFont typeface="Calibri"/>
              <a:buChar char="▪"/>
              <a:tabLst>
                <a:tab pos="622300" algn="l"/>
              </a:tabLst>
            </a:pPr>
            <a:r>
              <a:rPr sz="1200" b="1" dirty="0">
                <a:latin typeface="Calibri"/>
                <a:cs typeface="Calibri"/>
              </a:rPr>
              <a:t>Relation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généralisation</a:t>
            </a:r>
            <a:endParaRPr sz="1200">
              <a:latin typeface="Calibri"/>
              <a:cs typeface="Calibri"/>
            </a:endParaRPr>
          </a:p>
          <a:p>
            <a:pPr marL="622300" marR="5080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modélise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père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où,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possède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propriétés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méthodes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père.</a:t>
            </a:r>
            <a:endParaRPr sz="1200">
              <a:latin typeface="Calibri"/>
              <a:cs typeface="Calibri"/>
            </a:endParaRPr>
          </a:p>
          <a:p>
            <a:pPr marL="6223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aussi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s’appliquer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acteurs.</a:t>
            </a:r>
            <a:endParaRPr sz="1200">
              <a:latin typeface="Calibri"/>
              <a:cs typeface="Calibri"/>
            </a:endParaRPr>
          </a:p>
          <a:p>
            <a:pPr marL="6223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formalisme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74619" y="4713858"/>
            <a:ext cx="25831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 11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formalisme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la relation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généralisation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65958" y="5271642"/>
            <a:ext cx="4206240" cy="83058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44"/>
              </a:spcBef>
              <a:buFont typeface="Calibri"/>
              <a:buChar char="▪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Relation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d’inclusion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unidirectionnelle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où,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d’utilisation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inclut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obligatoirement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destination.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Sa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représentation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graphique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43198" y="7160132"/>
            <a:ext cx="23418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12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représentation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graphique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l'inclusion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5958" y="7720965"/>
            <a:ext cx="4204970" cy="102870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29"/>
              </a:spcBef>
              <a:buFont typeface="Calibri"/>
              <a:buChar char="▪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Relation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d’extension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ts val="158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Elle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symbolise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où,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peut </a:t>
            </a:r>
            <a:r>
              <a:rPr sz="1200" dirty="0">
                <a:latin typeface="Calibri"/>
                <a:cs typeface="Calibri"/>
              </a:rPr>
              <a:t>contenir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comportement,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destination,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inclusion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non-obligatoire.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formalisme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suivante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67126" y="9617150"/>
            <a:ext cx="23812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13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représentation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graphique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l'extension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1109" y="1302003"/>
            <a:ext cx="2957387" cy="6956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4309" y="4034351"/>
            <a:ext cx="2919663" cy="39827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91536" y="6474450"/>
            <a:ext cx="3041774" cy="39780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1488" y="8970147"/>
            <a:ext cx="3177337" cy="362254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55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37817" y="1174750"/>
            <a:ext cx="5337810" cy="85578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34719" lvl="2" indent="-472440" algn="just">
              <a:lnSpc>
                <a:spcPct val="100000"/>
              </a:lnSpc>
              <a:spcBef>
                <a:spcPts val="240"/>
              </a:spcBef>
              <a:buClr>
                <a:srgbClr val="1F3862"/>
              </a:buClr>
              <a:buFont typeface="Calibri"/>
              <a:buAutoNum type="arabicPeriod" startAt="5"/>
              <a:tabLst>
                <a:tab pos="934719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Scénario</a:t>
            </a:r>
            <a:endParaRPr sz="1200">
              <a:latin typeface="Calibri"/>
              <a:cs typeface="Calibri"/>
            </a:endParaRPr>
          </a:p>
          <a:p>
            <a:pPr marL="462280" marR="11430" algn="just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scénario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ensemble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successives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s’exécutent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l’application </a:t>
            </a:r>
            <a:r>
              <a:rPr sz="1200" dirty="0">
                <a:latin typeface="Calibri"/>
                <a:cs typeface="Calibri"/>
              </a:rPr>
              <a:t>lorsqu’un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d’utilisation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 sollicité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 un </a:t>
            </a:r>
            <a:r>
              <a:rPr sz="1200" spc="-10" dirty="0">
                <a:latin typeface="Calibri"/>
                <a:cs typeface="Calibri"/>
              </a:rPr>
              <a:t>acteur.</a:t>
            </a:r>
            <a:endParaRPr sz="1200">
              <a:latin typeface="Calibri"/>
              <a:cs typeface="Calibri"/>
            </a:endParaRPr>
          </a:p>
          <a:p>
            <a:pPr marL="462280" marR="9525" algn="just">
              <a:lnSpc>
                <a:spcPts val="158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avoir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scénarios,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décrivent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possibilités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d’exécution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œuvre,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scénarios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461770" lvl="3" indent="-229870" algn="just">
              <a:lnSpc>
                <a:spcPct val="100000"/>
              </a:lnSpc>
              <a:spcBef>
                <a:spcPts val="75"/>
              </a:spcBef>
              <a:buChar char="●"/>
              <a:tabLst>
                <a:tab pos="1461770" algn="l"/>
              </a:tabLst>
            </a:pPr>
            <a:r>
              <a:rPr sz="1200" dirty="0">
                <a:latin typeface="Calibri"/>
                <a:cs typeface="Calibri"/>
              </a:rPr>
              <a:t>Scénario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nominal</a:t>
            </a:r>
            <a:endParaRPr sz="1200">
              <a:latin typeface="Calibri"/>
              <a:cs typeface="Calibri"/>
            </a:endParaRPr>
          </a:p>
          <a:p>
            <a:pPr marL="1460500" marR="9525" algn="just">
              <a:lnSpc>
                <a:spcPts val="158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exécution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sans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erreur,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satisfait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besoin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visé.</a:t>
            </a:r>
            <a:endParaRPr sz="1200">
              <a:latin typeface="Calibri"/>
              <a:cs typeface="Calibri"/>
            </a:endParaRPr>
          </a:p>
          <a:p>
            <a:pPr marL="1461770" lvl="3" indent="-229870" algn="just">
              <a:lnSpc>
                <a:spcPct val="100000"/>
              </a:lnSpc>
              <a:spcBef>
                <a:spcPts val="70"/>
              </a:spcBef>
              <a:buChar char="●"/>
              <a:tabLst>
                <a:tab pos="1461770" algn="l"/>
              </a:tabLst>
            </a:pPr>
            <a:r>
              <a:rPr sz="1200" dirty="0">
                <a:latin typeface="Calibri"/>
                <a:cs typeface="Calibri"/>
              </a:rPr>
              <a:t>Scénario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alternatif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460500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s’agit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d’exécution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exceptionnelle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n’atteint</a:t>
            </a:r>
            <a:endParaRPr sz="1200">
              <a:latin typeface="Calibri"/>
              <a:cs typeface="Calibri"/>
            </a:endParaRPr>
          </a:p>
          <a:p>
            <a:pPr marL="1460500" algn="just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souhaité.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sz="1200">
              <a:latin typeface="Calibri"/>
              <a:cs typeface="Calibri"/>
            </a:endParaRPr>
          </a:p>
          <a:p>
            <a:pPr marL="192405" algn="just">
              <a:lnSpc>
                <a:spcPct val="100000"/>
              </a:lnSpc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5.2.</a:t>
            </a:r>
            <a:r>
              <a:rPr sz="1300" spc="-9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Spécification</a:t>
            </a:r>
            <a:r>
              <a:rPr sz="1300" spc="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besoins</a:t>
            </a:r>
            <a:endParaRPr sz="13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20"/>
              </a:spcBef>
            </a:pPr>
            <a:r>
              <a:rPr sz="1200" spc="-1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comportera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parties,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premier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lieu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parlerons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sur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fonctionnels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ensuite,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détaillerons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 </a:t>
            </a:r>
            <a:r>
              <a:rPr sz="1200" dirty="0">
                <a:latin typeface="Calibri"/>
                <a:cs typeface="Calibri"/>
              </a:rPr>
              <a:t>fonctionnels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celui-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l’identification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leurs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requises.</a:t>
            </a:r>
            <a:endParaRPr sz="1200">
              <a:latin typeface="Calibri"/>
              <a:cs typeface="Calibri"/>
            </a:endParaRPr>
          </a:p>
          <a:p>
            <a:pPr marL="475615" lvl="2" indent="-455930" algn="just">
              <a:lnSpc>
                <a:spcPct val="100000"/>
              </a:lnSpc>
              <a:spcBef>
                <a:spcPts val="1140"/>
              </a:spcBef>
              <a:buClr>
                <a:srgbClr val="1F3862"/>
              </a:buClr>
              <a:buFont typeface="Calibri"/>
              <a:buAutoNum type="arabicPeriod"/>
              <a:tabLst>
                <a:tab pos="47561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Besoins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non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fonctionnels</a:t>
            </a:r>
            <a:endParaRPr sz="1200">
              <a:latin typeface="Calibri"/>
              <a:cs typeface="Calibri"/>
            </a:endParaRPr>
          </a:p>
          <a:p>
            <a:pPr marL="12700" marR="9525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fonctionnels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caractérisent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système,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ils </a:t>
            </a:r>
            <a:r>
              <a:rPr sz="1200" dirty="0">
                <a:latin typeface="Calibri"/>
                <a:cs typeface="Calibri"/>
              </a:rPr>
              <a:t>concernent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comportement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spc="-10" dirty="0">
                <a:latin typeface="Calibri"/>
                <a:cs typeface="Calibri"/>
              </a:rPr>
              <a:t>système.</a:t>
            </a:r>
            <a:endParaRPr sz="1200">
              <a:latin typeface="Calibri"/>
              <a:cs typeface="Calibri"/>
            </a:endParaRPr>
          </a:p>
          <a:p>
            <a:pPr marL="19685" marR="8255" indent="-7620" algn="just">
              <a:lnSpc>
                <a:spcPct val="122500"/>
              </a:lnSpc>
              <a:spcBef>
                <a:spcPts val="630"/>
              </a:spcBef>
            </a:pPr>
            <a:r>
              <a:rPr sz="1200" dirty="0">
                <a:latin typeface="Calibri"/>
                <a:cs typeface="Calibri"/>
              </a:rPr>
              <a:t>Parmi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exigences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devra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respecter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citons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besoins </a:t>
            </a:r>
            <a:r>
              <a:rPr sz="1200" dirty="0">
                <a:latin typeface="Calibri"/>
                <a:cs typeface="Calibri"/>
              </a:rPr>
              <a:t>suivants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385445" lvl="3" indent="-228600">
              <a:lnSpc>
                <a:spcPct val="100000"/>
              </a:lnSpc>
              <a:spcBef>
                <a:spcPts val="1020"/>
              </a:spcBef>
              <a:buFont typeface="Calibri"/>
              <a:buChar char="●"/>
              <a:tabLst>
                <a:tab pos="385445" algn="l"/>
              </a:tabLst>
            </a:pPr>
            <a:r>
              <a:rPr sz="1200" b="1" dirty="0">
                <a:latin typeface="Calibri"/>
                <a:cs typeface="Calibri"/>
              </a:rPr>
              <a:t>Extensibilité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possibilité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modifier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d'ajouter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fonctionnalités.</a:t>
            </a:r>
            <a:endParaRPr sz="1200">
              <a:latin typeface="Calibri"/>
              <a:cs typeface="Calibri"/>
            </a:endParaRPr>
          </a:p>
          <a:p>
            <a:pPr marL="385445" lvl="3" indent="-228600">
              <a:lnSpc>
                <a:spcPct val="100000"/>
              </a:lnSpc>
              <a:spcBef>
                <a:spcPts val="240"/>
              </a:spcBef>
              <a:buFont typeface="Calibri"/>
              <a:buChar char="●"/>
              <a:tabLst>
                <a:tab pos="385445" algn="l"/>
              </a:tabLst>
            </a:pPr>
            <a:r>
              <a:rPr sz="1200" b="1" spc="-10" dirty="0">
                <a:latin typeface="Calibri"/>
                <a:cs typeface="Calibri"/>
              </a:rPr>
              <a:t>Réutilisabilité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possibilité</a:t>
            </a:r>
            <a:r>
              <a:rPr sz="1200" dirty="0">
                <a:latin typeface="Calibri"/>
                <a:cs typeface="Calibri"/>
              </a:rPr>
              <a:t> 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réutilisation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certaines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système.</a:t>
            </a:r>
            <a:endParaRPr sz="1200">
              <a:latin typeface="Calibri"/>
              <a:cs typeface="Calibri"/>
            </a:endParaRPr>
          </a:p>
          <a:p>
            <a:pPr marL="385445" lvl="3" indent="-228600">
              <a:lnSpc>
                <a:spcPct val="100000"/>
              </a:lnSpc>
              <a:spcBef>
                <a:spcPts val="250"/>
              </a:spcBef>
              <a:buFont typeface="Calibri"/>
              <a:buChar char="●"/>
              <a:tabLst>
                <a:tab pos="385445" algn="l"/>
              </a:tabLst>
            </a:pPr>
            <a:r>
              <a:rPr sz="1200" b="1" dirty="0">
                <a:latin typeface="Calibri"/>
                <a:cs typeface="Calibri"/>
              </a:rPr>
              <a:t>Adaptabilité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adaptable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d’autres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environnements.</a:t>
            </a:r>
            <a:endParaRPr sz="1200">
              <a:latin typeface="Calibri"/>
              <a:cs typeface="Calibri"/>
            </a:endParaRPr>
          </a:p>
          <a:p>
            <a:pPr marL="385445" lvl="3" indent="-228600">
              <a:lnSpc>
                <a:spcPct val="100000"/>
              </a:lnSpc>
              <a:spcBef>
                <a:spcPts val="240"/>
              </a:spcBef>
              <a:buFont typeface="Calibri"/>
              <a:buChar char="●"/>
              <a:tabLst>
                <a:tab pos="385445" algn="l"/>
              </a:tabLst>
            </a:pPr>
            <a:r>
              <a:rPr sz="1200" b="1" dirty="0">
                <a:latin typeface="Calibri"/>
                <a:cs typeface="Calibri"/>
              </a:rPr>
              <a:t>Sécurité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sécurité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assurée.</a:t>
            </a:r>
            <a:endParaRPr sz="1200">
              <a:latin typeface="Calibri"/>
              <a:cs typeface="Calibri"/>
            </a:endParaRPr>
          </a:p>
          <a:p>
            <a:pPr marL="385445" lvl="3" indent="-228600">
              <a:lnSpc>
                <a:spcPct val="100000"/>
              </a:lnSpc>
              <a:spcBef>
                <a:spcPts val="240"/>
              </a:spcBef>
              <a:buFont typeface="Calibri"/>
              <a:buChar char="●"/>
              <a:tabLst>
                <a:tab pos="385445" algn="l"/>
              </a:tabLst>
            </a:pPr>
            <a:r>
              <a:rPr sz="1200" b="1" dirty="0">
                <a:latin typeface="Calibri"/>
                <a:cs typeface="Calibri"/>
              </a:rPr>
              <a:t>Passage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à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l’échelle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grande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quantité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données.</a:t>
            </a:r>
            <a:endParaRPr sz="1200">
              <a:latin typeface="Calibri"/>
              <a:cs typeface="Calibri"/>
            </a:endParaRPr>
          </a:p>
          <a:p>
            <a:pPr marL="475615" lvl="2" indent="-455930" algn="just">
              <a:lnSpc>
                <a:spcPct val="100000"/>
              </a:lnSpc>
              <a:spcBef>
                <a:spcPts val="1250"/>
              </a:spcBef>
              <a:buClr>
                <a:srgbClr val="1F3862"/>
              </a:buClr>
              <a:buFont typeface="Calibri"/>
              <a:buAutoNum type="arabicPeriod" startAt="2"/>
              <a:tabLst>
                <a:tab pos="47561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Besoins</a:t>
            </a:r>
            <a:r>
              <a:rPr sz="1200" spc="-5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fonctionnels</a:t>
            </a:r>
            <a:endParaRPr sz="1200">
              <a:latin typeface="Calibri"/>
              <a:cs typeface="Calibri"/>
            </a:endParaRPr>
          </a:p>
          <a:p>
            <a:pPr marL="462280" marR="9525" algn="just">
              <a:lnSpc>
                <a:spcPct val="109700"/>
              </a:lnSpc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but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projet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est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concevoir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cœur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web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incluant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module </a:t>
            </a:r>
            <a:r>
              <a:rPr sz="1200" dirty="0">
                <a:latin typeface="Calibri"/>
                <a:cs typeface="Calibri"/>
              </a:rPr>
              <a:t>CRM,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SCM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vente,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paramétré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devra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200">
              <a:latin typeface="Calibri"/>
              <a:cs typeface="Calibri"/>
            </a:endParaRPr>
          </a:p>
          <a:p>
            <a:pPr marL="919480" lvl="3" indent="-228600">
              <a:lnSpc>
                <a:spcPct val="100000"/>
              </a:lnSpc>
              <a:buChar char="●"/>
              <a:tabLst>
                <a:tab pos="919480" algn="l"/>
              </a:tabLst>
            </a:pPr>
            <a:r>
              <a:rPr sz="1200" dirty="0">
                <a:latin typeface="Calibri"/>
                <a:cs typeface="Calibri"/>
              </a:rPr>
              <a:t>Consulter 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l’ERP</a:t>
            </a:r>
            <a:endParaRPr sz="1200">
              <a:latin typeface="Calibri"/>
              <a:cs typeface="Calibri"/>
            </a:endParaRPr>
          </a:p>
          <a:p>
            <a:pPr marL="919480" lvl="3" indent="-228600">
              <a:lnSpc>
                <a:spcPct val="100000"/>
              </a:lnSpc>
              <a:spcBef>
                <a:spcPts val="130"/>
              </a:spcBef>
              <a:buChar char="●"/>
              <a:tabLst>
                <a:tab pos="919480" algn="l"/>
              </a:tabLst>
            </a:pPr>
            <a:r>
              <a:rPr sz="1200" dirty="0">
                <a:latin typeface="Calibri"/>
                <a:cs typeface="Calibri"/>
              </a:rPr>
              <a:t>Demander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devis</a:t>
            </a:r>
            <a:endParaRPr sz="1200">
              <a:latin typeface="Calibri"/>
              <a:cs typeface="Calibri"/>
            </a:endParaRPr>
          </a:p>
          <a:p>
            <a:pPr marL="919480" lvl="3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919480" algn="l"/>
              </a:tabLst>
            </a:pPr>
            <a:r>
              <a:rPr sz="1200" dirty="0">
                <a:latin typeface="Calibri"/>
                <a:cs typeface="Calibri"/>
              </a:rPr>
              <a:t>Contacter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développeur</a:t>
            </a:r>
            <a:endParaRPr sz="1200">
              <a:latin typeface="Calibri"/>
              <a:cs typeface="Calibri"/>
            </a:endParaRPr>
          </a:p>
          <a:p>
            <a:pPr marL="919480" lvl="3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919480" algn="l"/>
              </a:tabLst>
            </a:pPr>
            <a:r>
              <a:rPr sz="1200" spc="-10" dirty="0">
                <a:latin typeface="Calibri"/>
                <a:cs typeface="Calibri"/>
              </a:rPr>
              <a:t>S'inscrire</a:t>
            </a:r>
            <a:endParaRPr sz="1200">
              <a:latin typeface="Calibri"/>
              <a:cs typeface="Calibri"/>
            </a:endParaRPr>
          </a:p>
          <a:p>
            <a:pPr marL="919480" lvl="3" indent="-228600">
              <a:lnSpc>
                <a:spcPct val="100000"/>
              </a:lnSpc>
              <a:spcBef>
                <a:spcPts val="145"/>
              </a:spcBef>
              <a:buChar char="●"/>
              <a:tabLst>
                <a:tab pos="919480" algn="l"/>
              </a:tabLst>
            </a:pPr>
            <a:r>
              <a:rPr sz="1200" dirty="0">
                <a:latin typeface="Calibri"/>
                <a:cs typeface="Calibri"/>
              </a:rPr>
              <a:t>Paramétrer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besoin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517650" y="861822"/>
            <a:ext cx="5158740" cy="844740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39775" indent="-229235">
              <a:lnSpc>
                <a:spcPct val="100000"/>
              </a:lnSpc>
              <a:spcBef>
                <a:spcPts val="245"/>
              </a:spcBef>
              <a:buChar char="●"/>
              <a:tabLst>
                <a:tab pos="739775" algn="l"/>
              </a:tabLst>
            </a:pPr>
            <a:r>
              <a:rPr sz="1200" dirty="0">
                <a:latin typeface="Calibri"/>
                <a:cs typeface="Calibri"/>
              </a:rPr>
              <a:t>Ouvrir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accéder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ERP</a:t>
            </a:r>
            <a:endParaRPr sz="1200">
              <a:latin typeface="Calibri"/>
              <a:cs typeface="Calibri"/>
            </a:endParaRPr>
          </a:p>
          <a:p>
            <a:pPr marL="739775" indent="-229235">
              <a:lnSpc>
                <a:spcPct val="100000"/>
              </a:lnSpc>
              <a:spcBef>
                <a:spcPts val="145"/>
              </a:spcBef>
              <a:buChar char="●"/>
              <a:tabLst>
                <a:tab pos="739775" algn="l"/>
              </a:tabLst>
            </a:pPr>
            <a:r>
              <a:rPr sz="1200" dirty="0">
                <a:latin typeface="Calibri"/>
                <a:cs typeface="Calibri"/>
              </a:rPr>
              <a:t>Consulter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statistiques </a:t>
            </a:r>
            <a:r>
              <a:rPr sz="1200" dirty="0">
                <a:latin typeface="Calibri"/>
                <a:cs typeface="Calibri"/>
              </a:rPr>
              <a:t>ventes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10" dirty="0">
                <a:latin typeface="Calibri"/>
                <a:cs typeface="Calibri"/>
              </a:rPr>
              <a:t> entreprise</a:t>
            </a:r>
            <a:endParaRPr sz="1200">
              <a:latin typeface="Calibri"/>
              <a:cs typeface="Calibri"/>
            </a:endParaRPr>
          </a:p>
          <a:p>
            <a:pPr marL="739775" indent="-229235">
              <a:lnSpc>
                <a:spcPct val="100000"/>
              </a:lnSpc>
              <a:spcBef>
                <a:spcPts val="130"/>
              </a:spcBef>
              <a:buChar char="●"/>
              <a:tabLst>
                <a:tab pos="739775" algn="l"/>
              </a:tabLst>
            </a:pP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comptes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utilisateurs</a:t>
            </a:r>
            <a:endParaRPr sz="1200">
              <a:latin typeface="Calibri"/>
              <a:cs typeface="Calibri"/>
            </a:endParaRPr>
          </a:p>
          <a:p>
            <a:pPr marL="739775" indent="-229235">
              <a:lnSpc>
                <a:spcPct val="100000"/>
              </a:lnSpc>
              <a:spcBef>
                <a:spcPts val="145"/>
              </a:spcBef>
              <a:buChar char="●"/>
              <a:tabLst>
                <a:tab pos="739775" algn="l"/>
              </a:tabLst>
            </a:pP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CRM</a:t>
            </a:r>
            <a:endParaRPr sz="1200">
              <a:latin typeface="Calibri"/>
              <a:cs typeface="Calibri"/>
            </a:endParaRPr>
          </a:p>
          <a:p>
            <a:pPr marL="739775" indent="-229235">
              <a:lnSpc>
                <a:spcPct val="100000"/>
              </a:lnSpc>
              <a:spcBef>
                <a:spcPts val="145"/>
              </a:spcBef>
              <a:buChar char="●"/>
              <a:tabLst>
                <a:tab pos="739775" algn="l"/>
              </a:tabLst>
            </a:pP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l’approvisionnement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5.3.</a:t>
            </a:r>
            <a:r>
              <a:rPr sz="1300" spc="-10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Identification</a:t>
            </a:r>
            <a:r>
              <a:rPr sz="1300" spc="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300" spc="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acteurs</a:t>
            </a:r>
            <a:endParaRPr sz="1300">
              <a:latin typeface="Calibri"/>
              <a:cs typeface="Calibri"/>
            </a:endParaRPr>
          </a:p>
          <a:p>
            <a:pPr marL="297180" marR="8890" algn="just">
              <a:lnSpc>
                <a:spcPct val="11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interagissent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visiteurs,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divisent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d’entreprise,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administrateurs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CRM,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administrateurs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SCM.</a:t>
            </a:r>
            <a:endParaRPr sz="1200">
              <a:latin typeface="Calibri"/>
              <a:cs typeface="Calibri"/>
            </a:endParaRPr>
          </a:p>
          <a:p>
            <a:pPr marL="782955" indent="-229870" algn="just">
              <a:lnSpc>
                <a:spcPct val="100000"/>
              </a:lnSpc>
              <a:spcBef>
                <a:spcPts val="130"/>
              </a:spcBef>
              <a:buFont typeface="Calibri"/>
              <a:buChar char="●"/>
              <a:tabLst>
                <a:tab pos="782955" algn="l"/>
              </a:tabLst>
            </a:pPr>
            <a:r>
              <a:rPr sz="1200" b="1" dirty="0">
                <a:latin typeface="Calibri"/>
                <a:cs typeface="Calibri"/>
              </a:rPr>
              <a:t>Le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visiteur</a:t>
            </a:r>
            <a:endParaRPr sz="1200">
              <a:latin typeface="Calibri"/>
              <a:cs typeface="Calibri"/>
            </a:endParaRPr>
          </a:p>
          <a:p>
            <a:pPr marL="755015" marR="5080" algn="just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pouvant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naviguer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présentation</a:t>
            </a:r>
            <a:r>
              <a:rPr sz="1200" dirty="0">
                <a:latin typeface="Calibri"/>
                <a:cs typeface="Calibri"/>
              </a:rPr>
              <a:t> à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titre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informatif.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200">
              <a:latin typeface="Calibri"/>
              <a:cs typeface="Calibri"/>
            </a:endParaRPr>
          </a:p>
          <a:p>
            <a:pPr marL="755015" indent="-229235">
              <a:lnSpc>
                <a:spcPct val="100000"/>
              </a:lnSpc>
              <a:buFont typeface="Calibri"/>
              <a:buChar char="●"/>
              <a:tabLst>
                <a:tab pos="755015" algn="l"/>
              </a:tabLst>
            </a:pPr>
            <a:r>
              <a:rPr sz="1200" b="1" spc="-10" dirty="0">
                <a:latin typeface="Calibri"/>
                <a:cs typeface="Calibri"/>
              </a:rPr>
              <a:t>L’administrateur</a:t>
            </a:r>
            <a:endParaRPr sz="1200">
              <a:latin typeface="Calibri"/>
              <a:cs typeface="Calibri"/>
            </a:endParaRPr>
          </a:p>
          <a:p>
            <a:pPr marL="75501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gère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 leurs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il</a:t>
            </a:r>
            <a:endParaRPr sz="1200">
              <a:latin typeface="Calibri"/>
              <a:cs typeface="Calibri"/>
            </a:endParaRPr>
          </a:p>
          <a:p>
            <a:pPr marL="755015" marR="928369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s’occupe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l’ajout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nouveaux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(nouveaux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ERP).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bloque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l'accès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20" dirty="0">
                <a:latin typeface="Calibri"/>
                <a:cs typeface="Calibri"/>
              </a:rPr>
              <a:t> ERP.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200">
              <a:latin typeface="Calibri"/>
              <a:cs typeface="Calibri"/>
            </a:endParaRPr>
          </a:p>
          <a:p>
            <a:pPr marL="782955" indent="-229870" algn="just">
              <a:lnSpc>
                <a:spcPct val="100000"/>
              </a:lnSpc>
              <a:buFont typeface="Calibri"/>
              <a:buChar char="●"/>
              <a:tabLst>
                <a:tab pos="782955" algn="l"/>
              </a:tabLst>
            </a:pPr>
            <a:r>
              <a:rPr sz="1200" b="1" dirty="0">
                <a:latin typeface="Calibri"/>
                <a:cs typeface="Calibri"/>
              </a:rPr>
              <a:t>Administrateur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ERP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l’entreprise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(ERP-admin)</a:t>
            </a:r>
            <a:endParaRPr sz="1200">
              <a:latin typeface="Calibri"/>
              <a:cs typeface="Calibri"/>
            </a:endParaRPr>
          </a:p>
          <a:p>
            <a:pPr marL="755015" marR="6350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inscrite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l’administrateur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site </a:t>
            </a:r>
            <a:r>
              <a:rPr sz="1200" dirty="0">
                <a:latin typeface="Calibri"/>
                <a:cs typeface="Calibri"/>
              </a:rPr>
              <a:t>possédant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propre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paramétré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entreprise.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accès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l’ERP.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200">
              <a:latin typeface="Calibri"/>
              <a:cs typeface="Calibri"/>
            </a:endParaRPr>
          </a:p>
          <a:p>
            <a:pPr marL="782955" indent="-229870" algn="just">
              <a:lnSpc>
                <a:spcPct val="100000"/>
              </a:lnSpc>
              <a:buFont typeface="Calibri"/>
              <a:buChar char="●"/>
              <a:tabLst>
                <a:tab pos="782955" algn="l"/>
              </a:tabLst>
            </a:pPr>
            <a:r>
              <a:rPr sz="1200" b="1" dirty="0">
                <a:latin typeface="Calibri"/>
                <a:cs typeface="Calibri"/>
              </a:rPr>
              <a:t>Les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modules</a:t>
            </a:r>
            <a:endParaRPr sz="1200">
              <a:latin typeface="Calibri"/>
              <a:cs typeface="Calibri"/>
            </a:endParaRPr>
          </a:p>
          <a:p>
            <a:pPr marL="755015" marR="5080" algn="just">
              <a:lnSpc>
                <a:spcPts val="1580"/>
              </a:lnSpc>
              <a:spcBef>
                <a:spcPts val="70"/>
              </a:spcBef>
            </a:pPr>
            <a:r>
              <a:rPr sz="1200" spc="-10" dirty="0">
                <a:latin typeface="Calibri"/>
                <a:cs typeface="Calibri"/>
              </a:rPr>
              <a:t>Ils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regroupent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personnes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inscrites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manager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l’ERP,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uniquement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module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l’ERP,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12215" lvl="1" indent="-228600">
              <a:lnSpc>
                <a:spcPct val="100000"/>
              </a:lnSpc>
              <a:spcBef>
                <a:spcPts val="75"/>
              </a:spcBef>
              <a:buFont typeface="Courier New"/>
              <a:buChar char="o"/>
              <a:tabLst>
                <a:tab pos="1212215" algn="l"/>
              </a:tabLst>
            </a:pPr>
            <a:r>
              <a:rPr sz="1200" b="1" dirty="0">
                <a:latin typeface="Calibri"/>
                <a:cs typeface="Calibri"/>
              </a:rPr>
              <a:t>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CRM</a:t>
            </a:r>
            <a:endParaRPr sz="1200">
              <a:latin typeface="Calibri"/>
              <a:cs typeface="Calibri"/>
            </a:endParaRPr>
          </a:p>
          <a:p>
            <a:pPr marL="1212215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L’ERP</a:t>
            </a:r>
            <a:endParaRPr sz="1200">
              <a:latin typeface="Calibri"/>
              <a:cs typeface="Calibri"/>
            </a:endParaRPr>
          </a:p>
          <a:p>
            <a:pPr marL="1212215" lvl="1" indent="-228600">
              <a:lnSpc>
                <a:spcPct val="100000"/>
              </a:lnSpc>
              <a:spcBef>
                <a:spcPts val="140"/>
              </a:spcBef>
              <a:buFont typeface="Courier New"/>
              <a:buChar char="o"/>
              <a:tabLst>
                <a:tab pos="1212215" algn="l"/>
              </a:tabLst>
            </a:pPr>
            <a:r>
              <a:rPr sz="1200" b="1" dirty="0">
                <a:latin typeface="Calibri"/>
                <a:cs typeface="Calibri"/>
              </a:rPr>
              <a:t>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SCM</a:t>
            </a:r>
            <a:endParaRPr sz="1200">
              <a:latin typeface="Calibri"/>
              <a:cs typeface="Calibri"/>
            </a:endParaRPr>
          </a:p>
          <a:p>
            <a:pPr marL="121221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personne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 marL="1212215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Calibri"/>
                <a:cs typeface="Calibri"/>
              </a:rPr>
              <a:t>l’approvisionnement.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5.4.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contexte</a:t>
            </a:r>
            <a:endParaRPr sz="1300">
              <a:latin typeface="Calibri"/>
              <a:cs typeface="Calibri"/>
            </a:endParaRPr>
          </a:p>
          <a:p>
            <a:pPr marL="297180" marR="11430" algn="just">
              <a:lnSpc>
                <a:spcPct val="1096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globale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environnement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externe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lequel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elle </a:t>
            </a:r>
            <a:r>
              <a:rPr sz="1200" spc="-10" dirty="0">
                <a:latin typeface="Calibri"/>
                <a:cs typeface="Calibri"/>
              </a:rPr>
              <a:t>interagit.</a:t>
            </a:r>
            <a:endParaRPr sz="1200">
              <a:latin typeface="Calibri"/>
              <a:cs typeface="Calibri"/>
            </a:endParaRPr>
          </a:p>
          <a:p>
            <a:pPr marL="297180" marR="7620" algn="just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L’analyse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ci-</a:t>
            </a:r>
            <a:r>
              <a:rPr sz="1200" dirty="0">
                <a:latin typeface="Calibri"/>
                <a:cs typeface="Calibri"/>
              </a:rPr>
              <a:t>dessous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permis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modéliser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contexte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3639" y="3152902"/>
            <a:ext cx="16529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14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contexte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7817" y="3926876"/>
            <a:ext cx="5337810" cy="144970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92405" algn="just">
              <a:lnSpc>
                <a:spcPct val="100000"/>
              </a:lnSpc>
              <a:spcBef>
                <a:spcPts val="254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5.5.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Identification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 des</a:t>
            </a:r>
            <a:r>
              <a:rPr sz="13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cas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d’utilisation</a:t>
            </a:r>
            <a:endParaRPr sz="13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avoir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identifié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interagissent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allons </a:t>
            </a:r>
            <a:r>
              <a:rPr sz="1200" dirty="0">
                <a:latin typeface="Calibri"/>
                <a:cs typeface="Calibri"/>
              </a:rPr>
              <a:t>identifier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relatif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intervenants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partie,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visiter,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l’administrateur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l’ERP-</a:t>
            </a:r>
            <a:r>
              <a:rPr sz="1200" dirty="0">
                <a:latin typeface="Calibri"/>
                <a:cs typeface="Calibri"/>
              </a:rPr>
              <a:t>admin,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recenser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devra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satisfaire.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 tableau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 récapituler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relatifs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87856" y="5790310"/>
          <a:ext cx="5615304" cy="3890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6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6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6405">
                <a:tc>
                  <a:txBody>
                    <a:bodyPr/>
                    <a:lstStyle/>
                    <a:p>
                      <a:pPr marL="39560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Acteur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Besoins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8219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Cas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d’utilisation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79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496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Visiteur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82245" marR="176530" indent="15240">
                        <a:lnSpc>
                          <a:spcPct val="1092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Contacter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développeur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604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5780" marR="646430" indent="-228600">
                        <a:lnSpc>
                          <a:spcPct val="1092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Envoyer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message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mail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au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développeur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604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0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08305" marR="144145" indent="-256540">
                        <a:lnSpc>
                          <a:spcPct val="165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Demander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un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Devis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5780" marR="791210" indent="-22860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Demander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devis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auprès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du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développeur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mail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7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4945" marR="187325" indent="34925">
                        <a:lnSpc>
                          <a:spcPct val="1092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Prendre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un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rendez-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vous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604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Prendre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rendez-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vous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chez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propriétaire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l’ERP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8050" y="1024147"/>
            <a:ext cx="4972352" cy="188487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80364"/>
            <a:ext cx="19392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11.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	L’Architecture</a:t>
            </a:r>
            <a:r>
              <a:rPr sz="1200" spc="-4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d’un</a:t>
            </a:r>
            <a:r>
              <a:rPr sz="1200" spc="-4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ERP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88429" y="799338"/>
            <a:ext cx="180975" cy="874776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26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26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3" action="ppaction://hlinksldjump"/>
              </a:rPr>
              <a:t>27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29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30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30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32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33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34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35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36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36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36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38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38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38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39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39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39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43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15" action="ppaction://hlinksldjump"/>
              </a:rPr>
              <a:t>44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45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45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7" action="ppaction://hlinksldjump"/>
              </a:rPr>
              <a:t>46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7" action="ppaction://hlinksldjump"/>
              </a:rPr>
              <a:t>46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8" action="ppaction://hlinksldjump"/>
              </a:rPr>
              <a:t>49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5288" y="1061973"/>
            <a:ext cx="226314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94665" lvl="1" indent="-4565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494665" algn="l"/>
              </a:tabLst>
            </a:pPr>
            <a:r>
              <a:rPr sz="1200" dirty="0">
                <a:latin typeface="Calibri"/>
                <a:cs typeface="Calibri"/>
                <a:hlinkClick r:id="rId2" action="ppaction://hlinksldjump"/>
              </a:rPr>
              <a:t>L’architecture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2" action="ppaction://hlinksldjump"/>
              </a:rPr>
              <a:t>technique</a:t>
            </a:r>
            <a:r>
              <a:rPr sz="1200" spc="-8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2" action="ppaction://hlinksldjump"/>
              </a:rPr>
              <a:t>[30]</a:t>
            </a:r>
            <a:endParaRPr sz="1200" baseline="27777">
              <a:latin typeface="Calibri"/>
              <a:cs typeface="Calibri"/>
            </a:endParaRPr>
          </a:p>
          <a:p>
            <a:pPr marL="4946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94665" algn="l"/>
              </a:tabLst>
            </a:pPr>
            <a:r>
              <a:rPr sz="1200" dirty="0">
                <a:latin typeface="Calibri"/>
                <a:cs typeface="Calibri"/>
                <a:hlinkClick r:id="rId3" action="ppaction://hlinksldjump"/>
              </a:rPr>
              <a:t>L’architecture</a:t>
            </a:r>
            <a:r>
              <a:rPr sz="1200" spc="-4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modulaire</a:t>
            </a:r>
            <a:r>
              <a:rPr sz="1200" spc="-3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3" action="ppaction://hlinksldjump"/>
              </a:rPr>
              <a:t>[31]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888" y="1592325"/>
            <a:ext cx="3637279" cy="134683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94665" indent="-456565">
              <a:lnSpc>
                <a:spcPct val="100000"/>
              </a:lnSpc>
              <a:spcBef>
                <a:spcPts val="735"/>
              </a:spcBef>
              <a:buAutoNum type="arabicPeriod" startAt="12"/>
              <a:tabLst>
                <a:tab pos="494665" algn="l"/>
              </a:tabLst>
            </a:pPr>
            <a:r>
              <a:rPr sz="1200" dirty="0">
                <a:latin typeface="Calibri"/>
                <a:cs typeface="Calibri"/>
                <a:hlinkClick r:id="rId4" action="ppaction://hlinksldjump"/>
              </a:rPr>
              <a:t>Comment</a:t>
            </a:r>
            <a:r>
              <a:rPr sz="1200" spc="-3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choisir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l’ERP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adapté</a:t>
            </a:r>
            <a:r>
              <a:rPr sz="1200" spc="-1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à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son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entreprise</a:t>
            </a:r>
            <a:r>
              <a:rPr sz="1200" spc="-7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4" action="ppaction://hlinksldjump"/>
              </a:rPr>
              <a:t>[32]</a:t>
            </a:r>
            <a:endParaRPr sz="1200" baseline="27777">
              <a:latin typeface="Calibri"/>
              <a:cs typeface="Calibri"/>
            </a:endParaRPr>
          </a:p>
          <a:p>
            <a:pPr marL="494665" indent="-456565">
              <a:lnSpc>
                <a:spcPct val="100000"/>
              </a:lnSpc>
              <a:spcBef>
                <a:spcPts val="635"/>
              </a:spcBef>
              <a:buAutoNum type="arabicPeriod" startAt="12"/>
              <a:tabLst>
                <a:tab pos="494665" algn="l"/>
              </a:tabLst>
            </a:pPr>
            <a:r>
              <a:rPr sz="1200" spc="-10" dirty="0">
                <a:latin typeface="Calibri"/>
                <a:cs typeface="Calibri"/>
                <a:hlinkClick r:id="rId5" action="ppaction://hlinksldjump"/>
              </a:rPr>
              <a:t>Exemples</a:t>
            </a:r>
            <a:r>
              <a:rPr sz="1200" spc="-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5" action="ppaction://hlinksldjump"/>
              </a:rPr>
              <a:t>d’ERP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5" action="ppaction://hlinksldjump"/>
              </a:rPr>
              <a:t>ERP</a:t>
            </a:r>
            <a:r>
              <a:rPr sz="1200" spc="-1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5" action="ppaction://hlinksldjump"/>
              </a:rPr>
              <a:t>propriétaires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47065" algn="l"/>
              </a:tabLst>
            </a:pPr>
            <a:r>
              <a:rPr sz="1200" dirty="0">
                <a:latin typeface="Calibri"/>
                <a:cs typeface="Calibri"/>
                <a:hlinkClick r:id="rId6" action="ppaction://hlinksldjump"/>
              </a:rPr>
              <a:t>ERP</a:t>
            </a:r>
            <a:r>
              <a:rPr sz="1200" spc="-1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Open</a:t>
            </a:r>
            <a:r>
              <a:rPr sz="1200" spc="-1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source</a:t>
            </a:r>
            <a:endParaRPr sz="1200">
              <a:latin typeface="Calibri"/>
              <a:cs typeface="Calibri"/>
            </a:endParaRPr>
          </a:p>
          <a:p>
            <a:pPr marL="494665" indent="-456565">
              <a:lnSpc>
                <a:spcPct val="100000"/>
              </a:lnSpc>
              <a:spcBef>
                <a:spcPts val="645"/>
              </a:spcBef>
              <a:buAutoNum type="arabicPeriod" startAt="12"/>
              <a:tabLst>
                <a:tab pos="494665" algn="l"/>
              </a:tabLst>
            </a:pP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Conclusion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8288" y="2994405"/>
            <a:ext cx="2393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0265" algn="l"/>
              </a:tabLst>
            </a:pPr>
            <a:r>
              <a:rPr sz="1200" dirty="0">
                <a:latin typeface="Calibri"/>
                <a:cs typeface="Calibri"/>
                <a:hlinkClick r:id="rId8" action="ppaction://hlinksldjump"/>
              </a:rPr>
              <a:t>Chapitre</a:t>
            </a:r>
            <a:r>
              <a:rPr sz="1200" spc="-2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8" action="ppaction://hlinksldjump"/>
              </a:rPr>
              <a:t>2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	:</a:t>
            </a:r>
            <a:r>
              <a:rPr sz="1200" spc="2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Le</a:t>
            </a:r>
            <a:r>
              <a:rPr sz="1200" spc="1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développement</a:t>
            </a:r>
            <a:r>
              <a:rPr sz="1200" spc="1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8288" y="3175380"/>
            <a:ext cx="1884045" cy="55689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750"/>
              </a:spcBef>
              <a:buAutoNum type="arabicPeriod"/>
              <a:tabLst>
                <a:tab pos="316865" algn="l"/>
              </a:tabLst>
            </a:pP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Introduction</a:t>
            </a:r>
            <a:endParaRPr sz="1200">
              <a:latin typeface="Calibri"/>
              <a:cs typeface="Calibri"/>
            </a:endParaRPr>
          </a:p>
          <a:p>
            <a:pPr marL="316865" indent="-3041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316865" algn="l"/>
              </a:tabLst>
            </a:pP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L’environnement</a:t>
            </a:r>
            <a:r>
              <a:rPr sz="1200" spc="3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du</a:t>
            </a:r>
            <a:r>
              <a:rPr sz="1200" spc="3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5288" y="3704969"/>
            <a:ext cx="191897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94665" lvl="1" indent="-4565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494665" algn="l"/>
              </a:tabLst>
            </a:pP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Définition</a:t>
            </a:r>
            <a:endParaRPr sz="1200">
              <a:latin typeface="Calibri"/>
              <a:cs typeface="Calibri"/>
            </a:endParaRPr>
          </a:p>
          <a:p>
            <a:pPr marL="4946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94665" algn="l"/>
              </a:tabLst>
            </a:pPr>
            <a:r>
              <a:rPr sz="1200" dirty="0">
                <a:latin typeface="Calibri"/>
                <a:cs typeface="Calibri"/>
                <a:hlinkClick r:id="rId10" action="ppaction://hlinksldjump"/>
              </a:rPr>
              <a:t>L’évolution</a:t>
            </a:r>
            <a:r>
              <a:rPr sz="1200" spc="-3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du</a:t>
            </a:r>
            <a:r>
              <a:rPr sz="1200" spc="-1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web</a:t>
            </a:r>
            <a:r>
              <a:rPr sz="1200" spc="-7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10" action="ppaction://hlinksldjump"/>
              </a:rPr>
              <a:t>[34]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8288" y="4235322"/>
            <a:ext cx="1609725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735"/>
              </a:spcBef>
              <a:buAutoNum type="arabicPeriod" startAt="3"/>
              <a:tabLst>
                <a:tab pos="316865" algn="l"/>
              </a:tabLst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Les</a:t>
            </a:r>
            <a:r>
              <a:rPr sz="1200" spc="-4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applications</a:t>
            </a:r>
            <a:r>
              <a:rPr sz="1200" spc="-3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  <a:p>
            <a:pPr marL="6216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21665" algn="l"/>
              </a:tabLst>
            </a:pP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Définitions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3088" y="4764151"/>
            <a:ext cx="1261110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545465" lvl="2" indent="-5327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Site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Application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5288" y="5373750"/>
            <a:ext cx="2108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94665" algn="l"/>
              </a:tabLst>
            </a:pPr>
            <a:r>
              <a:rPr sz="1200" spc="-20" dirty="0">
                <a:latin typeface="Calibri"/>
                <a:cs typeface="Calibri"/>
                <a:hlinkClick r:id="rId11" action="ppaction://hlinksldjump"/>
              </a:rPr>
              <a:t>3.2.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	Les</a:t>
            </a:r>
            <a:r>
              <a:rPr sz="1200" spc="-2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types</a:t>
            </a:r>
            <a:r>
              <a:rPr sz="1200" spc="-3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de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sites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web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11" action="ppaction://hlinksldjump"/>
              </a:rPr>
              <a:t>[35]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93088" y="5556376"/>
            <a:ext cx="1607185" cy="108204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545465" lvl="2" indent="-5327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Site 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vitrine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545465" algn="l"/>
              </a:tabLst>
            </a:pPr>
            <a:r>
              <a:rPr sz="1200" spc="-20" dirty="0">
                <a:latin typeface="Calibri"/>
                <a:cs typeface="Calibri"/>
                <a:hlinkClick r:id="rId11" action="ppaction://hlinksldjump"/>
              </a:rPr>
              <a:t>Blog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Site</a:t>
            </a:r>
            <a:r>
              <a:rPr sz="1200" spc="1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e-commerce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Application</a:t>
            </a:r>
            <a:r>
              <a:rPr sz="1200" spc="-4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2888" y="6614540"/>
            <a:ext cx="3726815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735"/>
              </a:spcBef>
              <a:tabLst>
                <a:tab pos="647065" algn="l"/>
              </a:tabLst>
            </a:pPr>
            <a:r>
              <a:rPr sz="1200" spc="-20" dirty="0">
                <a:latin typeface="Calibri"/>
                <a:cs typeface="Calibri"/>
                <a:hlinkClick r:id="rId12" action="ppaction://hlinksldjump"/>
              </a:rPr>
              <a:t>3.3.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	L'architecture</a:t>
            </a:r>
            <a:r>
              <a:rPr sz="1200" spc="-5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générale</a:t>
            </a:r>
            <a:r>
              <a:rPr sz="1200" spc="-3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d’une</a:t>
            </a:r>
            <a:r>
              <a:rPr sz="1200" spc="-3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application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web</a:t>
            </a:r>
            <a:r>
              <a:rPr sz="1200" spc="-7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12" action="ppaction://hlinksldjump"/>
              </a:rPr>
              <a:t>[36]</a:t>
            </a:r>
            <a:endParaRPr sz="1200" baseline="27777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635"/>
              </a:spcBef>
              <a:tabLst>
                <a:tab pos="342265" algn="l"/>
              </a:tabLst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4.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	Le</a:t>
            </a: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développement</a:t>
            </a:r>
            <a:r>
              <a:rPr sz="1200" spc="-30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5288" y="7140320"/>
            <a:ext cx="4824730" cy="108458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94665" lvl="1" indent="-4565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494665" algn="l"/>
              </a:tabLst>
            </a:pP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Définition</a:t>
            </a:r>
            <a:endParaRPr sz="1200">
              <a:latin typeface="Calibri"/>
              <a:cs typeface="Calibri"/>
            </a:endParaRPr>
          </a:p>
          <a:p>
            <a:pPr marL="4946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94665" algn="l"/>
              </a:tabLst>
            </a:pP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Processus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de </a:t>
            </a: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développement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 web</a:t>
            </a:r>
            <a:r>
              <a:rPr sz="1200" spc="2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13" action="ppaction://hlinksldjump"/>
              </a:rPr>
              <a:t>[16]</a:t>
            </a:r>
            <a:endParaRPr sz="1200" baseline="27777">
              <a:latin typeface="Calibri"/>
              <a:cs typeface="Calibri"/>
            </a:endParaRPr>
          </a:p>
          <a:p>
            <a:pPr marL="4946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494665" algn="l"/>
              </a:tabLst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La</a:t>
            </a:r>
            <a:r>
              <a:rPr sz="1200" spc="-1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différence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entre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Le</a:t>
            </a:r>
            <a:r>
              <a:rPr sz="1200" spc="-2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métier</a:t>
            </a:r>
            <a:r>
              <a:rPr sz="1200" spc="-1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du</a:t>
            </a:r>
            <a:r>
              <a:rPr sz="1200" spc="-1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développeur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et</a:t>
            </a:r>
            <a:r>
              <a:rPr sz="1200" spc="-1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du</a:t>
            </a:r>
            <a:r>
              <a:rPr sz="1200" spc="-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concepteur</a:t>
            </a: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web</a:t>
            </a:r>
            <a:r>
              <a:rPr sz="1200" spc="-1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4" action="ppaction://hlinksldjump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946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94665" algn="l"/>
              </a:tabLst>
            </a:pPr>
            <a:r>
              <a:rPr sz="1200" dirty="0">
                <a:latin typeface="Calibri"/>
                <a:cs typeface="Calibri"/>
                <a:hlinkClick r:id="rId15" action="ppaction://hlinksldjump"/>
              </a:rPr>
              <a:t>Les</a:t>
            </a:r>
            <a:r>
              <a:rPr sz="1200" spc="-10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Avantages</a:t>
            </a:r>
            <a:r>
              <a:rPr sz="1200" spc="-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et</a:t>
            </a:r>
            <a:r>
              <a:rPr sz="1200" spc="-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les</a:t>
            </a:r>
            <a:r>
              <a:rPr sz="1200" spc="-1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5" action="ppaction://hlinksldjump"/>
              </a:rPr>
              <a:t>inconvénients</a:t>
            </a:r>
            <a:r>
              <a:rPr sz="1200" spc="-1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du</a:t>
            </a:r>
            <a:r>
              <a:rPr sz="1200" spc="-10" dirty="0">
                <a:latin typeface="Calibri"/>
                <a:cs typeface="Calibri"/>
                <a:hlinkClick r:id="rId15" action="ppaction://hlinksldjump"/>
              </a:rPr>
              <a:t> développement</a:t>
            </a:r>
            <a:r>
              <a:rPr sz="1200" spc="-1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5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8288" y="8280654"/>
            <a:ext cx="25520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5.</a:t>
            </a:r>
            <a:r>
              <a:rPr sz="1200" dirty="0">
                <a:latin typeface="Calibri"/>
                <a:cs typeface="Calibri"/>
                <a:hlinkClick r:id="rId16" action="ppaction://hlinksldjump"/>
              </a:rPr>
              <a:t>	Les</a:t>
            </a:r>
            <a:r>
              <a:rPr sz="1200" spc="-10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6" action="ppaction://hlinksldjump"/>
              </a:rPr>
              <a:t>principales</a:t>
            </a: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6" action="ppaction://hlinksldjump"/>
              </a:rPr>
              <a:t>technologies</a:t>
            </a:r>
            <a:r>
              <a:rPr sz="1200" spc="-15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6" action="ppaction://hlinksldjump"/>
              </a:rPr>
              <a:t>du</a:t>
            </a:r>
            <a:r>
              <a:rPr sz="1200" spc="-20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web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0688" y="8462009"/>
            <a:ext cx="1910714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9265" lvl="1" indent="-4565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469265" algn="l"/>
              </a:tabLst>
            </a:pPr>
            <a:r>
              <a:rPr sz="1200" spc="-10" dirty="0">
                <a:latin typeface="Calibri"/>
                <a:cs typeface="Calibri"/>
                <a:hlinkClick r:id="rId16" action="ppaction://hlinksldjump"/>
              </a:rPr>
              <a:t>Technologies</a:t>
            </a:r>
            <a:r>
              <a:rPr sz="1200" spc="10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6" action="ppaction://hlinksldjump"/>
              </a:rPr>
              <a:t>front</a:t>
            </a:r>
            <a:r>
              <a:rPr sz="1200" spc="15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end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69265" algn="l"/>
              </a:tabLst>
            </a:pPr>
            <a:r>
              <a:rPr sz="1200" spc="-10" dirty="0">
                <a:latin typeface="Calibri"/>
                <a:cs typeface="Calibri"/>
                <a:hlinkClick r:id="rId17" action="ppaction://hlinksldjump"/>
              </a:rPr>
              <a:t>Technologies</a:t>
            </a:r>
            <a:r>
              <a:rPr sz="1200" spc="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7" action="ppaction://hlinksldjump"/>
              </a:rPr>
              <a:t>back</a:t>
            </a:r>
            <a:r>
              <a:rPr sz="1200" spc="1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spc="-25" dirty="0">
                <a:latin typeface="Calibri"/>
                <a:cs typeface="Calibri"/>
                <a:hlinkClick r:id="rId17" action="ppaction://hlinksldjump"/>
              </a:rPr>
              <a:t>end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2888" y="8990888"/>
            <a:ext cx="3512185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42265" indent="-304165">
              <a:lnSpc>
                <a:spcPct val="100000"/>
              </a:lnSpc>
              <a:spcBef>
                <a:spcPts val="745"/>
              </a:spcBef>
              <a:buAutoNum type="arabicPeriod" startAt="6"/>
              <a:tabLst>
                <a:tab pos="342265" algn="l"/>
              </a:tabLst>
            </a:pPr>
            <a:r>
              <a:rPr sz="1200" dirty="0">
                <a:latin typeface="Calibri"/>
                <a:cs typeface="Calibri"/>
                <a:hlinkClick r:id="rId17" action="ppaction://hlinksldjump"/>
              </a:rPr>
              <a:t>Les</a:t>
            </a:r>
            <a:r>
              <a:rPr sz="1200" spc="-2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7" action="ppaction://hlinksldjump"/>
              </a:rPr>
              <a:t>tendances</a:t>
            </a:r>
            <a:r>
              <a:rPr sz="1200" spc="-1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7" action="ppaction://hlinksldjump"/>
              </a:rPr>
              <a:t>du</a:t>
            </a:r>
            <a:r>
              <a:rPr sz="1200" spc="-2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7" action="ppaction://hlinksldjump"/>
              </a:rPr>
              <a:t>développement</a:t>
            </a:r>
            <a:r>
              <a:rPr sz="1200" spc="-2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7" action="ppaction://hlinksldjump"/>
              </a:rPr>
              <a:t>web</a:t>
            </a:r>
            <a:r>
              <a:rPr sz="1200" spc="-2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7" action="ppaction://hlinksldjump"/>
              </a:rPr>
              <a:t>en</a:t>
            </a:r>
            <a:r>
              <a:rPr sz="1200" spc="-2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7" action="ppaction://hlinksldjump"/>
              </a:rPr>
              <a:t>2020</a:t>
            </a:r>
            <a:r>
              <a:rPr sz="1200" spc="1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17" action="ppaction://hlinksldjump"/>
              </a:rPr>
              <a:t>[37]</a:t>
            </a:r>
            <a:endParaRPr sz="1200" baseline="27777">
              <a:latin typeface="Calibri"/>
              <a:cs typeface="Calibri"/>
            </a:endParaRPr>
          </a:p>
          <a:p>
            <a:pPr marL="342265" indent="-304165">
              <a:lnSpc>
                <a:spcPct val="100000"/>
              </a:lnSpc>
              <a:spcBef>
                <a:spcPts val="650"/>
              </a:spcBef>
              <a:buAutoNum type="arabicPeriod" startAt="6"/>
              <a:tabLst>
                <a:tab pos="342265" algn="l"/>
              </a:tabLst>
            </a:pPr>
            <a:r>
              <a:rPr sz="1200" spc="-10" dirty="0">
                <a:latin typeface="Calibri"/>
                <a:cs typeface="Calibri"/>
                <a:hlinkClick r:id="rId18" action="ppaction://hlinksldjump"/>
              </a:rPr>
              <a:t>Conclusion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59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87856" y="900683"/>
          <a:ext cx="5615304" cy="5570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6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6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249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Administrateur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Gère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ERP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ts val="140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Ajouter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nouveaux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Utilisateurs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Bloquer/débloquer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ERP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Consulter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utilisateurs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D’ERP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6565" marR="111125" indent="-338455">
                        <a:lnSpc>
                          <a:spcPct val="101699"/>
                        </a:lnSpc>
                        <a:spcBef>
                          <a:spcPts val="40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Paramétrer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les ERP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ts val="140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Saisir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données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entreprises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Paramétrer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tables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605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ERP-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Admin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35255" marR="129539" indent="2540" algn="ctr">
                        <a:lnSpc>
                          <a:spcPct val="1096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Gestion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utilisateurs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ERP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ts val="140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Consulter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comptes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utilisateurs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57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ERP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Ajouter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nouvel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Modifier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données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d’un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Supprimer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0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4650" marR="201930" indent="-163195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Gestion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des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clients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Consulter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clients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Ajouter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nouveau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client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Modifier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données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d’un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client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Supprimer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client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0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8425" marR="91440" indent="-1270" algn="ctr">
                        <a:lnSpc>
                          <a:spcPct val="11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Gestion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du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stock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l’approvisionne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Consulter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produits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Ajouter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nouveau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Modifier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données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d’un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Supprimer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668651" y="6460616"/>
            <a:ext cx="22263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5 :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d'utilisation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pour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chaque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acteur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1158" y="7113937"/>
            <a:ext cx="5280025" cy="18491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39065" algn="just">
              <a:lnSpc>
                <a:spcPct val="100000"/>
              </a:lnSpc>
              <a:spcBef>
                <a:spcPts val="240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5.6.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Le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cas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d’utilisation</a:t>
            </a:r>
            <a:endParaRPr sz="1300">
              <a:latin typeface="Calibri"/>
              <a:cs typeface="Calibri"/>
            </a:endParaRPr>
          </a:p>
          <a:p>
            <a:pPr marL="12700" marR="5080" algn="just">
              <a:lnSpc>
                <a:spcPts val="158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diagramme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d'utilisation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aperçu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graphique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impliqués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dans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système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ainsi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qu'ils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exécutent</a:t>
            </a:r>
            <a:r>
              <a:rPr sz="1200" spc="-20" dirty="0">
                <a:latin typeface="Calibri"/>
                <a:cs typeface="Calibri"/>
              </a:rPr>
              <a:t> pour </a:t>
            </a:r>
            <a:r>
              <a:rPr sz="1200" dirty="0">
                <a:latin typeface="Calibri"/>
                <a:cs typeface="Calibri"/>
              </a:rPr>
              <a:t>interagir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système.</a:t>
            </a:r>
            <a:endParaRPr sz="1200">
              <a:latin typeface="Calibri"/>
              <a:cs typeface="Calibri"/>
            </a:endParaRPr>
          </a:p>
          <a:p>
            <a:pPr marL="12700" marR="6985" algn="just">
              <a:lnSpc>
                <a:spcPts val="157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3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4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vue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détaillée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sur </a:t>
            </a:r>
            <a:r>
              <a:rPr sz="1200" dirty="0">
                <a:latin typeface="Calibri"/>
                <a:cs typeface="Calibri"/>
              </a:rPr>
              <a:t>l’environnement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externe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système,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mettant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évidence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</a:t>
            </a:r>
            <a:endParaRPr sz="1200">
              <a:latin typeface="Calibri"/>
              <a:cs typeface="Calibri"/>
            </a:endParaRPr>
          </a:p>
          <a:p>
            <a:pPr marL="12700" marR="8255" algn="just">
              <a:lnSpc>
                <a:spcPts val="158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relations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acteurs,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d’utilisation,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interactions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d’utilisation.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L’étude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menée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diagrammes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10" dirty="0">
                <a:latin typeface="Calibri"/>
                <a:cs typeface="Calibri"/>
              </a:rPr>
              <a:t> d’utilisation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8754" y="880364"/>
            <a:ext cx="373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E5395"/>
                </a:solidFill>
                <a:latin typeface="Calibri"/>
                <a:cs typeface="Calibri"/>
              </a:rPr>
              <a:t>5.6.1.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17419" y="880364"/>
            <a:ext cx="3170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cas</a:t>
            </a:r>
            <a:r>
              <a:rPr sz="12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d’utilisation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général</a:t>
            </a:r>
            <a:r>
              <a:rPr sz="12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«</a:t>
            </a:r>
            <a:r>
              <a:rPr sz="12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Visiteur</a:t>
            </a:r>
            <a:r>
              <a:rPr sz="12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2E5395"/>
                </a:solidFill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60219" y="1383538"/>
            <a:ext cx="4404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d’utilisation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visiteur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site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87523" y="5904356"/>
            <a:ext cx="2901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15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d’utilisation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général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«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Visiteur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50" dirty="0">
                <a:solidFill>
                  <a:srgbClr val="1F487C"/>
                </a:solidFill>
                <a:latin typeface="Calibri"/>
                <a:cs typeface="Calibri"/>
              </a:rPr>
              <a:t>»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0859" y="2059915"/>
            <a:ext cx="4902127" cy="366314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60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8754" y="880364"/>
            <a:ext cx="373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E5395"/>
                </a:solidFill>
                <a:latin typeface="Calibri"/>
                <a:cs typeface="Calibri"/>
              </a:rPr>
              <a:t>5.6.2.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17419" y="880364"/>
            <a:ext cx="3382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2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cas</a:t>
            </a:r>
            <a:r>
              <a:rPr sz="12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d’utilisation</a:t>
            </a:r>
            <a:r>
              <a:rPr sz="12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général</a:t>
            </a:r>
            <a:r>
              <a:rPr sz="12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«</a:t>
            </a:r>
            <a:r>
              <a:rPr sz="1200" spc="-10" dirty="0">
                <a:solidFill>
                  <a:srgbClr val="2E5395"/>
                </a:solidFill>
                <a:latin typeface="Calibri"/>
                <a:cs typeface="Calibri"/>
              </a:rPr>
              <a:t> ERP-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Admin</a:t>
            </a:r>
            <a:r>
              <a:rPr sz="1200" spc="-1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2E5395"/>
                </a:solidFill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8754" y="1383538"/>
            <a:ext cx="4624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10" dirty="0">
                <a:latin typeface="Calibri"/>
                <a:cs typeface="Calibri"/>
              </a:rPr>
              <a:t> d’utilisation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ERP-</a:t>
            </a:r>
            <a:r>
              <a:rPr sz="1200" dirty="0">
                <a:latin typeface="Calibri"/>
                <a:cs typeface="Calibri"/>
              </a:rPr>
              <a:t>admin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site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49551" y="5591682"/>
            <a:ext cx="30619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16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d’utilisation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général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«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ERP-Admin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50" dirty="0">
                <a:solidFill>
                  <a:srgbClr val="1F487C"/>
                </a:solidFill>
                <a:latin typeface="Calibri"/>
                <a:cs typeface="Calibri"/>
              </a:rPr>
              <a:t>»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6218" y="1906650"/>
            <a:ext cx="5573661" cy="358520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61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8754" y="880364"/>
            <a:ext cx="373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E5395"/>
                </a:solidFill>
                <a:latin typeface="Calibri"/>
                <a:cs typeface="Calibri"/>
              </a:rPr>
              <a:t>5.6.3.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17419" y="880364"/>
            <a:ext cx="36341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2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2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cas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d’utilisation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général</a:t>
            </a:r>
            <a:r>
              <a:rPr sz="1200" spc="-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«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Administrateur</a:t>
            </a:r>
            <a:r>
              <a:rPr sz="12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2E5395"/>
                </a:solidFill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8754" y="1365250"/>
            <a:ext cx="4632960" cy="427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d’utilisation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Administrateur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</a:t>
            </a:r>
            <a:r>
              <a:rPr sz="1200" spc="-20" dirty="0">
                <a:latin typeface="Calibri"/>
                <a:cs typeface="Calibri"/>
              </a:rPr>
              <a:t>site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4014" y="5986652"/>
            <a:ext cx="32727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17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2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d’utilisation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général «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Administrateur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50" dirty="0">
                <a:solidFill>
                  <a:srgbClr val="1F487C"/>
                </a:solidFill>
                <a:latin typeface="Calibri"/>
                <a:cs typeface="Calibri"/>
              </a:rPr>
              <a:t>»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203" y="2208026"/>
            <a:ext cx="4816264" cy="354515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62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8754" y="1208277"/>
            <a:ext cx="373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E5395"/>
                </a:solidFill>
                <a:latin typeface="Calibri"/>
                <a:cs typeface="Calibri"/>
              </a:rPr>
              <a:t>5.6.4.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17419" y="1208277"/>
            <a:ext cx="2548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Diagrammes</a:t>
            </a:r>
            <a:r>
              <a:rPr sz="12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2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cas</a:t>
            </a:r>
            <a:r>
              <a:rPr sz="12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E5395"/>
                </a:solidFill>
                <a:latin typeface="Calibri"/>
                <a:cs typeface="Calibri"/>
              </a:rPr>
              <a:t>d’utilisation</a:t>
            </a:r>
            <a:r>
              <a:rPr sz="12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E5395"/>
                </a:solidFill>
                <a:latin typeface="Calibri"/>
                <a:cs typeface="Calibri"/>
              </a:rPr>
              <a:t>détaillés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28798" y="1737105"/>
            <a:ext cx="282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a.</a:t>
            </a:r>
            <a:r>
              <a:rPr sz="1200" spc="155" dirty="0">
                <a:solidFill>
                  <a:srgbClr val="1F3862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Cas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d’utilisation</a:t>
            </a:r>
            <a:r>
              <a:rPr sz="1200" spc="-1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«</a:t>
            </a:r>
            <a:r>
              <a:rPr sz="1200" spc="-1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Ajouter</a:t>
            </a:r>
            <a:r>
              <a:rPr sz="1200" spc="-1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un</a:t>
            </a:r>
            <a:r>
              <a:rPr sz="1200" spc="-2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utilisateur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1F3862"/>
                </a:solidFill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3119" y="6286880"/>
            <a:ext cx="2355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18 : cas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d'utilisation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"ajouter un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utilisateur"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5438" y="6852284"/>
            <a:ext cx="4304665" cy="2654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Scénario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nominal</a:t>
            </a:r>
            <a:endParaRPr sz="1200">
              <a:latin typeface="Calibri"/>
              <a:cs typeface="Calibri"/>
            </a:endParaRPr>
          </a:p>
          <a:p>
            <a:pPr marL="681990" indent="-227329">
              <a:lnSpc>
                <a:spcPct val="100000"/>
              </a:lnSpc>
              <a:spcBef>
                <a:spcPts val="1090"/>
              </a:spcBef>
              <a:buFont typeface="Segoe UI Symbol"/>
              <a:buChar char="❖"/>
              <a:tabLst>
                <a:tab pos="681990" algn="l"/>
              </a:tabLst>
            </a:pPr>
            <a:r>
              <a:rPr sz="1200" spc="-10" dirty="0">
                <a:latin typeface="Calibri"/>
                <a:cs typeface="Calibri"/>
              </a:rPr>
              <a:t>L’ERP-</a:t>
            </a:r>
            <a:r>
              <a:rPr sz="1200" dirty="0">
                <a:latin typeface="Calibri"/>
                <a:cs typeface="Calibri"/>
              </a:rPr>
              <a:t>Admin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accède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l’ERP</a:t>
            </a:r>
            <a:endParaRPr sz="1200">
              <a:latin typeface="Calibri"/>
              <a:cs typeface="Calibri"/>
            </a:endParaRPr>
          </a:p>
          <a:p>
            <a:pPr marL="681990" indent="-227329">
              <a:lnSpc>
                <a:spcPct val="100000"/>
              </a:lnSpc>
              <a:spcBef>
                <a:spcPts val="300"/>
              </a:spcBef>
              <a:buFont typeface="Segoe UI Symbol"/>
              <a:buChar char="❖"/>
              <a:tabLst>
                <a:tab pos="681990" algn="l"/>
              </a:tabLst>
            </a:pPr>
            <a:r>
              <a:rPr sz="1200" dirty="0">
                <a:latin typeface="Calibri"/>
                <a:cs typeface="Calibri"/>
              </a:rPr>
              <a:t>Appuie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bouton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«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681990" indent="-227329">
              <a:lnSpc>
                <a:spcPct val="100000"/>
              </a:lnSpc>
              <a:spcBef>
                <a:spcPts val="290"/>
              </a:spcBef>
              <a:buFont typeface="Segoe UI Symbol"/>
              <a:buChar char="❖"/>
              <a:tabLst>
                <a:tab pos="681990" algn="l"/>
              </a:tabLst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accède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espace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ERP</a:t>
            </a:r>
            <a:endParaRPr sz="1200">
              <a:latin typeface="Calibri"/>
              <a:cs typeface="Calibri"/>
            </a:endParaRPr>
          </a:p>
          <a:p>
            <a:pPr marL="681990" indent="-227329">
              <a:lnSpc>
                <a:spcPct val="100000"/>
              </a:lnSpc>
              <a:spcBef>
                <a:spcPts val="300"/>
              </a:spcBef>
              <a:buFont typeface="Segoe UI Symbol"/>
              <a:buChar char="❖"/>
              <a:tabLst>
                <a:tab pos="681990" algn="l"/>
              </a:tabLst>
            </a:pPr>
            <a:r>
              <a:rPr sz="1200" dirty="0">
                <a:latin typeface="Calibri"/>
                <a:cs typeface="Calibri"/>
              </a:rPr>
              <a:t>Clique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«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681990" indent="-227329">
              <a:lnSpc>
                <a:spcPct val="100000"/>
              </a:lnSpc>
              <a:spcBef>
                <a:spcPts val="285"/>
              </a:spcBef>
              <a:buFont typeface="Segoe UI Symbol"/>
              <a:buChar char="❖"/>
              <a:tabLst>
                <a:tab pos="681990" algn="l"/>
              </a:tabLst>
            </a:pPr>
            <a:r>
              <a:rPr sz="1200" dirty="0">
                <a:latin typeface="Calibri"/>
                <a:cs typeface="Calibri"/>
              </a:rPr>
              <a:t>Appuie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«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ajouter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681990" indent="-227329">
              <a:lnSpc>
                <a:spcPct val="100000"/>
              </a:lnSpc>
              <a:spcBef>
                <a:spcPts val="305"/>
              </a:spcBef>
              <a:buFont typeface="Segoe UI Symbol"/>
              <a:buChar char="❖"/>
              <a:tabLst>
                <a:tab pos="681990" algn="l"/>
              </a:tabLst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remplit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formulaire</a:t>
            </a:r>
            <a:endParaRPr sz="1200">
              <a:latin typeface="Calibri"/>
              <a:cs typeface="Calibri"/>
            </a:endParaRPr>
          </a:p>
          <a:p>
            <a:pPr marL="1140460" lvl="1" indent="-228600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1140460" algn="l"/>
              </a:tabLst>
            </a:pPr>
            <a:r>
              <a:rPr sz="1200" dirty="0">
                <a:latin typeface="Calibri"/>
                <a:cs typeface="Calibri"/>
              </a:rPr>
              <a:t>Nom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l’utilisateur</a:t>
            </a:r>
            <a:endParaRPr sz="1200">
              <a:latin typeface="Calibri"/>
              <a:cs typeface="Calibri"/>
            </a:endParaRPr>
          </a:p>
          <a:p>
            <a:pPr marL="1140460" lvl="1" indent="-228600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1140460" algn="l"/>
              </a:tabLst>
            </a:pPr>
            <a:r>
              <a:rPr sz="1200" spc="-10" dirty="0">
                <a:latin typeface="Calibri"/>
                <a:cs typeface="Calibri"/>
              </a:rPr>
              <a:t>Prénom</a:t>
            </a:r>
            <a:endParaRPr sz="1200">
              <a:latin typeface="Calibri"/>
              <a:cs typeface="Calibri"/>
            </a:endParaRPr>
          </a:p>
          <a:p>
            <a:pPr marL="1140460" lvl="1" indent="-228600">
              <a:lnSpc>
                <a:spcPct val="100000"/>
              </a:lnSpc>
              <a:spcBef>
                <a:spcPts val="145"/>
              </a:spcBef>
              <a:buFont typeface="Courier New"/>
              <a:buChar char="o"/>
              <a:tabLst>
                <a:tab pos="1140460" algn="l"/>
              </a:tabLst>
            </a:pPr>
            <a:r>
              <a:rPr sz="1200" dirty="0">
                <a:latin typeface="Calibri"/>
                <a:cs typeface="Calibri"/>
              </a:rPr>
              <a:t>Mot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passe</a:t>
            </a:r>
            <a:endParaRPr sz="1200">
              <a:latin typeface="Calibri"/>
              <a:cs typeface="Calibri"/>
            </a:endParaRPr>
          </a:p>
          <a:p>
            <a:pPr marL="1140460" lvl="1" indent="-228600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1140460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rôle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(CRM-admin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SCM-admin)</a:t>
            </a:r>
            <a:endParaRPr sz="1200">
              <a:latin typeface="Calibri"/>
              <a:cs typeface="Calibri"/>
            </a:endParaRPr>
          </a:p>
          <a:p>
            <a:pPr marL="681990" indent="-227329">
              <a:lnSpc>
                <a:spcPct val="100000"/>
              </a:lnSpc>
              <a:spcBef>
                <a:spcPts val="300"/>
              </a:spcBef>
              <a:buFont typeface="Segoe UI Symbol"/>
              <a:buChar char="❖"/>
              <a:tabLst>
                <a:tab pos="681990" algn="l"/>
              </a:tabLst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formulaire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2389" y="2117470"/>
            <a:ext cx="5151120" cy="390143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63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798" y="878840"/>
            <a:ext cx="2487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b.</a:t>
            </a:r>
            <a:r>
              <a:rPr sz="1200" spc="160" dirty="0">
                <a:solidFill>
                  <a:srgbClr val="1F3862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Cas d’utilisation</a:t>
            </a:r>
            <a:r>
              <a:rPr sz="1200" spc="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«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authentification</a:t>
            </a:r>
            <a:r>
              <a:rPr sz="1200" spc="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1F3862"/>
                </a:solidFill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35123" y="3794886"/>
            <a:ext cx="22904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19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d'utilisation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Paramétrage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l'ERP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1573" y="4360290"/>
            <a:ext cx="3302635" cy="181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Scénario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nominal</a:t>
            </a:r>
            <a:endParaRPr sz="1200">
              <a:latin typeface="Calibri"/>
              <a:cs typeface="Calibri"/>
            </a:endParaRPr>
          </a:p>
          <a:p>
            <a:pPr marL="807085" indent="-227329">
              <a:lnSpc>
                <a:spcPct val="100000"/>
              </a:lnSpc>
              <a:spcBef>
                <a:spcPts val="1090"/>
              </a:spcBef>
              <a:buFont typeface="Segoe UI Symbol"/>
              <a:buChar char="❖"/>
              <a:tabLst>
                <a:tab pos="807085" algn="l"/>
              </a:tabLst>
            </a:pPr>
            <a:r>
              <a:rPr sz="1200" spc="-10" dirty="0">
                <a:latin typeface="Calibri"/>
                <a:cs typeface="Calibri"/>
              </a:rPr>
              <a:t>L’ERP-</a:t>
            </a:r>
            <a:r>
              <a:rPr sz="1200" dirty="0">
                <a:latin typeface="Calibri"/>
                <a:cs typeface="Calibri"/>
              </a:rPr>
              <a:t>admin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accède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l’ERP</a:t>
            </a:r>
            <a:endParaRPr sz="1200">
              <a:latin typeface="Calibri"/>
              <a:cs typeface="Calibri"/>
            </a:endParaRPr>
          </a:p>
          <a:p>
            <a:pPr marL="807085" indent="-227329">
              <a:lnSpc>
                <a:spcPct val="100000"/>
              </a:lnSpc>
              <a:spcBef>
                <a:spcPts val="300"/>
              </a:spcBef>
              <a:buFont typeface="Segoe UI Symbol"/>
              <a:buChar char="❖"/>
              <a:tabLst>
                <a:tab pos="807085" algn="l"/>
              </a:tabLst>
            </a:pPr>
            <a:r>
              <a:rPr sz="1200" dirty="0">
                <a:latin typeface="Calibri"/>
                <a:cs typeface="Calibri"/>
              </a:rPr>
              <a:t>Clique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bouton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«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807085" indent="-227329">
              <a:lnSpc>
                <a:spcPct val="100000"/>
              </a:lnSpc>
              <a:spcBef>
                <a:spcPts val="290"/>
              </a:spcBef>
              <a:buFont typeface="Segoe UI Symbol"/>
              <a:buChar char="❖"/>
              <a:tabLst>
                <a:tab pos="807085" algn="l"/>
              </a:tabLst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saisit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identifiants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formulaire</a:t>
            </a:r>
            <a:endParaRPr sz="1200">
              <a:latin typeface="Calibri"/>
              <a:cs typeface="Calibri"/>
            </a:endParaRPr>
          </a:p>
          <a:p>
            <a:pPr marL="1265555" lvl="1" indent="-228600">
              <a:lnSpc>
                <a:spcPct val="100000"/>
              </a:lnSpc>
              <a:spcBef>
                <a:spcPts val="140"/>
              </a:spcBef>
              <a:buFont typeface="Courier New"/>
              <a:buChar char="o"/>
              <a:tabLst>
                <a:tab pos="1265555" algn="l"/>
              </a:tabLst>
            </a:pPr>
            <a:r>
              <a:rPr sz="1200" dirty="0">
                <a:latin typeface="Calibri"/>
                <a:cs typeface="Calibri"/>
              </a:rPr>
              <a:t>Adresse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mail</a:t>
            </a:r>
            <a:endParaRPr sz="1200">
              <a:latin typeface="Calibri"/>
              <a:cs typeface="Calibri"/>
            </a:endParaRPr>
          </a:p>
          <a:p>
            <a:pPr marL="1265555" lvl="1" indent="-228600">
              <a:lnSpc>
                <a:spcPct val="100000"/>
              </a:lnSpc>
              <a:spcBef>
                <a:spcPts val="135"/>
              </a:spcBef>
              <a:buFont typeface="Courier New"/>
              <a:buChar char="o"/>
              <a:tabLst>
                <a:tab pos="1265555" algn="l"/>
              </a:tabLst>
            </a:pPr>
            <a:r>
              <a:rPr sz="1200" dirty="0">
                <a:latin typeface="Calibri"/>
                <a:cs typeface="Calibri"/>
              </a:rPr>
              <a:t>Mot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passe</a:t>
            </a:r>
            <a:endParaRPr sz="1200">
              <a:latin typeface="Calibri"/>
              <a:cs typeface="Calibri"/>
            </a:endParaRPr>
          </a:p>
          <a:p>
            <a:pPr marL="807085" indent="-227329">
              <a:lnSpc>
                <a:spcPct val="100000"/>
              </a:lnSpc>
              <a:spcBef>
                <a:spcPts val="300"/>
              </a:spcBef>
              <a:buFont typeface="Segoe UI Symbol"/>
              <a:buChar char="❖"/>
              <a:tabLst>
                <a:tab pos="807085" algn="l"/>
              </a:tabLst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«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807085" indent="-227329">
              <a:lnSpc>
                <a:spcPct val="100000"/>
              </a:lnSpc>
              <a:spcBef>
                <a:spcPts val="300"/>
              </a:spcBef>
              <a:buFont typeface="Segoe UI Symbol"/>
              <a:buChar char="❖"/>
              <a:tabLst>
                <a:tab pos="807085" algn="l"/>
              </a:tabLst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redirigé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ERP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035" y="1509644"/>
            <a:ext cx="5005485" cy="198259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64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764686"/>
            <a:ext cx="5784850" cy="364553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80"/>
              </a:spcBef>
              <a:buClr>
                <a:srgbClr val="2E5395"/>
              </a:buClr>
              <a:buFont typeface="Calibri"/>
              <a:buAutoNum type="arabicPeriod" startAt="6"/>
              <a:tabLst>
                <a:tab pos="240665" algn="l"/>
              </a:tabLst>
            </a:pP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Conception</a:t>
            </a:r>
            <a:endParaRPr sz="1600">
              <a:latin typeface="Calibri"/>
              <a:cs typeface="Calibri"/>
            </a:endParaRPr>
          </a:p>
          <a:p>
            <a:pPr marL="269875" marR="5080" algn="just">
              <a:lnSpc>
                <a:spcPct val="101699"/>
              </a:lnSpc>
              <a:spcBef>
                <a:spcPts val="645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l’analyse,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c'est </a:t>
            </a:r>
            <a:r>
              <a:rPr sz="1200" spc="-20" dirty="0">
                <a:latin typeface="Calibri"/>
                <a:cs typeface="Calibri"/>
              </a:rPr>
              <a:t>lors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cette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 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aspects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visuelles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précédente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sont </a:t>
            </a:r>
            <a:r>
              <a:rPr sz="1200" spc="-10" dirty="0">
                <a:latin typeface="Calibri"/>
                <a:cs typeface="Calibri"/>
              </a:rPr>
              <a:t>modélisés.</a:t>
            </a:r>
            <a:endParaRPr sz="1200">
              <a:latin typeface="Calibri"/>
              <a:cs typeface="Calibri"/>
            </a:endParaRPr>
          </a:p>
          <a:p>
            <a:pPr marL="269875" marR="5080" algn="just">
              <a:lnSpc>
                <a:spcPct val="102099"/>
              </a:lnSpc>
              <a:spcBef>
                <a:spcPts val="785"/>
              </a:spcBef>
            </a:pP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illustrerons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séquences,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d’activité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entamerons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système.</a:t>
            </a:r>
            <a:endParaRPr sz="1200">
              <a:latin typeface="Calibri"/>
              <a:cs typeface="Calibri"/>
            </a:endParaRPr>
          </a:p>
          <a:p>
            <a:pPr marL="513715" lvl="1" indent="-272415" algn="just">
              <a:lnSpc>
                <a:spcPct val="100000"/>
              </a:lnSpc>
              <a:spcBef>
                <a:spcPts val="1015"/>
              </a:spcBef>
              <a:buClr>
                <a:srgbClr val="2E5395"/>
              </a:buClr>
              <a:buFont typeface="Calibri"/>
              <a:buAutoNum type="arabicPeriod"/>
              <a:tabLst>
                <a:tab pos="513715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Séquence</a:t>
            </a:r>
            <a:endParaRPr sz="1300">
              <a:latin typeface="Calibri"/>
              <a:cs typeface="Calibri"/>
            </a:endParaRPr>
          </a:p>
          <a:p>
            <a:pPr marL="469265" marR="5715" algn="just">
              <a:lnSpc>
                <a:spcPct val="1096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séquence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décrivent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interactions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termes </a:t>
            </a:r>
            <a:r>
              <a:rPr sz="1200" dirty="0">
                <a:latin typeface="Calibri"/>
                <a:cs typeface="Calibri"/>
              </a:rPr>
              <a:t>d'échange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messages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temps.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–ci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interactions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scénario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particulier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visualiser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scénarios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d'exécution.</a:t>
            </a:r>
            <a:endParaRPr sz="1200">
              <a:latin typeface="Calibri"/>
              <a:cs typeface="Calibri"/>
            </a:endParaRPr>
          </a:p>
          <a:p>
            <a:pPr marL="469265" algn="just">
              <a:lnSpc>
                <a:spcPct val="100000"/>
              </a:lnSpc>
              <a:spcBef>
                <a:spcPts val="950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traduire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scénarios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séquences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926465" lvl="2" indent="-228600">
              <a:lnSpc>
                <a:spcPct val="100000"/>
              </a:lnSpc>
              <a:spcBef>
                <a:spcPts val="940"/>
              </a:spcBef>
              <a:buChar char="●"/>
              <a:tabLst>
                <a:tab pos="926465" algn="l"/>
              </a:tabLst>
            </a:pPr>
            <a:r>
              <a:rPr sz="1200" spc="-10" dirty="0">
                <a:latin typeface="Calibri"/>
                <a:cs typeface="Calibri"/>
              </a:rPr>
              <a:t>Inscription.</a:t>
            </a:r>
            <a:endParaRPr sz="1200">
              <a:latin typeface="Calibri"/>
              <a:cs typeface="Calibri"/>
            </a:endParaRPr>
          </a:p>
          <a:p>
            <a:pPr marL="926465" lvl="2" indent="-228600">
              <a:lnSpc>
                <a:spcPct val="100000"/>
              </a:lnSpc>
              <a:spcBef>
                <a:spcPts val="240"/>
              </a:spcBef>
              <a:buChar char="●"/>
              <a:tabLst>
                <a:tab pos="926465" algn="l"/>
              </a:tabLst>
            </a:pPr>
            <a:r>
              <a:rPr sz="1200" spc="-10" dirty="0">
                <a:latin typeface="Calibri"/>
                <a:cs typeface="Calibri"/>
              </a:rPr>
              <a:t>Connexion.</a:t>
            </a:r>
            <a:endParaRPr sz="1200">
              <a:latin typeface="Calibri"/>
              <a:cs typeface="Calibri"/>
            </a:endParaRPr>
          </a:p>
          <a:p>
            <a:pPr marL="926465" lvl="2" indent="-228600">
              <a:lnSpc>
                <a:spcPct val="100000"/>
              </a:lnSpc>
              <a:spcBef>
                <a:spcPts val="250"/>
              </a:spcBef>
              <a:buChar char="●"/>
              <a:tabLst>
                <a:tab pos="926465" algn="l"/>
              </a:tabLst>
            </a:pPr>
            <a:r>
              <a:rPr sz="1200" dirty="0">
                <a:latin typeface="Calibri"/>
                <a:cs typeface="Calibri"/>
              </a:rPr>
              <a:t>Création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5438" y="880364"/>
            <a:ext cx="5256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4471C4"/>
                </a:solidFill>
                <a:latin typeface="Calibri"/>
                <a:cs typeface="Calibri"/>
              </a:rPr>
              <a:t>6.1.1.</a:t>
            </a:r>
            <a:r>
              <a:rPr sz="1200" spc="120" dirty="0">
                <a:solidFill>
                  <a:srgbClr val="4471C4"/>
                </a:solidFill>
                <a:latin typeface="Calibri"/>
                <a:cs typeface="Calibri"/>
              </a:rPr>
              <a:t> 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Diagramme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séquence</a:t>
            </a:r>
            <a:r>
              <a:rPr sz="1200" i="1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cas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d’utilisation</a:t>
            </a:r>
            <a:r>
              <a:rPr sz="1200" i="1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&lt;&lt;Ajout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d’un</a:t>
            </a:r>
            <a:r>
              <a:rPr sz="1200" i="1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utilisateur</a:t>
            </a:r>
            <a:r>
              <a:rPr sz="1200" i="1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4471C4"/>
                </a:solidFill>
                <a:latin typeface="Calibri"/>
                <a:cs typeface="Calibri"/>
              </a:rPr>
              <a:t>d’ERP&gt;&gt;.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47773" y="5465190"/>
            <a:ext cx="40652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20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séquence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d’utilisation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&lt;Ajout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d’un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utilisateur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d’ERP&gt;&gt;.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8288" y="6331076"/>
            <a:ext cx="5785485" cy="2085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Scénario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nominal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1105"/>
              </a:spcBef>
              <a:buFont typeface="Segoe UI Symbol"/>
              <a:buChar char="❖"/>
              <a:tabLst>
                <a:tab pos="468630" algn="l"/>
              </a:tabLst>
            </a:pPr>
            <a:r>
              <a:rPr sz="1200" dirty="0">
                <a:latin typeface="Calibri"/>
                <a:cs typeface="Calibri"/>
              </a:rPr>
              <a:t>L’admin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envoie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d’inscription.</a:t>
            </a:r>
            <a:endParaRPr sz="12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❖"/>
              <a:tabLst>
                <a:tab pos="468630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contrôleur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envoie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l’adresse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e-</a:t>
            </a:r>
            <a:r>
              <a:rPr sz="1200" dirty="0">
                <a:latin typeface="Calibri"/>
                <a:cs typeface="Calibri"/>
              </a:rPr>
              <a:t>mail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SGBD.</a:t>
            </a:r>
            <a:endParaRPr sz="12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❖"/>
              <a:tabLst>
                <a:tab pos="468630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concordance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l’e-mail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l’utilisateur.</a:t>
            </a:r>
            <a:endParaRPr sz="1200">
              <a:latin typeface="Calibri"/>
              <a:cs typeface="Calibri"/>
            </a:endParaRPr>
          </a:p>
          <a:p>
            <a:pPr marL="467995" marR="5080" indent="-227329" algn="just">
              <a:lnSpc>
                <a:spcPct val="116900"/>
              </a:lnSpc>
              <a:spcBef>
                <a:spcPts val="150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Si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 concordance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trouvée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réponse positive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envoyée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 </a:t>
            </a:r>
            <a:r>
              <a:rPr sz="1200" spc="-10" dirty="0">
                <a:latin typeface="Calibri"/>
                <a:cs typeface="Calibri"/>
              </a:rPr>
              <a:t>contrôleur 	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affiche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message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d’erreur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l’admin,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négative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envoyée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 	</a:t>
            </a:r>
            <a:r>
              <a:rPr sz="1200" dirty="0">
                <a:latin typeface="Calibri"/>
                <a:cs typeface="Calibri"/>
              </a:rPr>
              <a:t>contrôleur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l’ajout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 à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 base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données, après </a:t>
            </a:r>
            <a:r>
              <a:rPr sz="1200" spc="-10" dirty="0">
                <a:latin typeface="Calibri"/>
                <a:cs typeface="Calibri"/>
              </a:rPr>
              <a:t>l’insertion 	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l'utilisateur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contrôleur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redirige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l’admin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	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consultation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0" dirty="0">
                <a:latin typeface="Calibri"/>
                <a:cs typeface="Calibri"/>
              </a:rPr>
              <a:t> utilisateurs.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8926" y="1593287"/>
            <a:ext cx="6158414" cy="363559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66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5438" y="880364"/>
            <a:ext cx="4895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4471C4"/>
                </a:solidFill>
                <a:latin typeface="Calibri"/>
                <a:cs typeface="Calibri"/>
              </a:rPr>
              <a:t>6.1.2.</a:t>
            </a:r>
            <a:r>
              <a:rPr sz="1200" spc="135" dirty="0">
                <a:solidFill>
                  <a:srgbClr val="4471C4"/>
                </a:solidFill>
                <a:latin typeface="Calibri"/>
                <a:cs typeface="Calibri"/>
              </a:rPr>
              <a:t> 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Diagramme</a:t>
            </a:r>
            <a:r>
              <a:rPr sz="1200" i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séquence</a:t>
            </a:r>
            <a:r>
              <a:rPr sz="1200" i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cas</a:t>
            </a:r>
            <a:r>
              <a:rPr sz="1200" i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d’utilisation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4471C4"/>
                </a:solidFill>
                <a:latin typeface="Calibri"/>
                <a:cs typeface="Calibri"/>
              </a:rPr>
              <a:t>&lt;&lt;Connexion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10" dirty="0">
                <a:solidFill>
                  <a:srgbClr val="4471C4"/>
                </a:solidFill>
                <a:latin typeface="Calibri"/>
                <a:cs typeface="Calibri"/>
              </a:rPr>
              <a:t> l’admin&gt;&gt;.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4454" y="5526150"/>
            <a:ext cx="38506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21 : Diagramme de séquence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 cas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d’utilisation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&lt;&lt;Connexion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de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l’admin&gt;&gt;.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8288" y="6358508"/>
            <a:ext cx="5785485" cy="1960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Scénario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nominal</a:t>
            </a:r>
            <a:r>
              <a:rPr sz="1200" b="1" spc="-50" dirty="0">
                <a:latin typeface="Calibri"/>
                <a:cs typeface="Calibri"/>
              </a:rPr>
              <a:t> 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12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buFont typeface="Segoe UI Symbol"/>
              <a:buChar char="❖"/>
              <a:tabLst>
                <a:tab pos="468630" algn="l"/>
              </a:tabLst>
            </a:pPr>
            <a:r>
              <a:rPr sz="1200" dirty="0">
                <a:latin typeface="Calibri"/>
                <a:cs typeface="Calibri"/>
              </a:rPr>
              <a:t>L’admin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connexion.</a:t>
            </a:r>
            <a:endParaRPr sz="12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❖"/>
              <a:tabLst>
                <a:tab pos="468630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contrôleur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l’adresse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e-</a:t>
            </a:r>
            <a:r>
              <a:rPr sz="1200" dirty="0">
                <a:latin typeface="Calibri"/>
                <a:cs typeface="Calibri"/>
              </a:rPr>
              <a:t>mail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l’admin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SGBD.</a:t>
            </a:r>
            <a:endParaRPr sz="12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❖"/>
              <a:tabLst>
                <a:tab pos="468630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recherche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concordance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l’e-mail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l’admin.</a:t>
            </a:r>
            <a:endParaRPr sz="1200">
              <a:latin typeface="Calibri"/>
              <a:cs typeface="Calibri"/>
            </a:endParaRPr>
          </a:p>
          <a:p>
            <a:pPr marL="467995" marR="5080" indent="-227329" algn="just">
              <a:lnSpc>
                <a:spcPct val="117100"/>
              </a:lnSpc>
              <a:spcBef>
                <a:spcPts val="150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</a:rPr>
              <a:t>Si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 concordance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trouvée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réponse positive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envoyée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 </a:t>
            </a:r>
            <a:r>
              <a:rPr sz="1200" spc="-10" dirty="0">
                <a:latin typeface="Calibri"/>
                <a:cs typeface="Calibri"/>
              </a:rPr>
              <a:t>contrôleur 	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ensuite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vérification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s’il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 	</a:t>
            </a:r>
            <a:r>
              <a:rPr sz="1200" dirty="0">
                <a:latin typeface="Calibri"/>
                <a:cs typeface="Calibri"/>
              </a:rPr>
              <a:t>erreur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retournée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l’admin,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sinon,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redirigé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d’accueil.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3283" y="1755141"/>
            <a:ext cx="6028639" cy="363833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67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5438" y="861822"/>
            <a:ext cx="4597400" cy="42862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200" dirty="0">
                <a:solidFill>
                  <a:srgbClr val="4471C4"/>
                </a:solidFill>
                <a:latin typeface="Calibri"/>
                <a:cs typeface="Calibri"/>
              </a:rPr>
              <a:t>6.1.3.</a:t>
            </a:r>
            <a:r>
              <a:rPr sz="1200" spc="125" dirty="0">
                <a:solidFill>
                  <a:srgbClr val="4471C4"/>
                </a:solidFill>
                <a:latin typeface="Calibri"/>
                <a:cs typeface="Calibri"/>
              </a:rPr>
              <a:t> 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Diagramme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séquence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cas</a:t>
            </a:r>
            <a:r>
              <a:rPr sz="1200" i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d’utilisation</a:t>
            </a:r>
            <a:r>
              <a:rPr sz="1200" i="1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&lt;&lt;Création</a:t>
            </a:r>
            <a:r>
              <a:rPr sz="1200" i="1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r>
              <a:rPr sz="1200" i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471C4"/>
                </a:solidFill>
                <a:latin typeface="Calibri"/>
                <a:cs typeface="Calibri"/>
              </a:rPr>
              <a:t>base</a:t>
            </a:r>
            <a:r>
              <a:rPr sz="1200" i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200" i="1" spc="-25" dirty="0">
                <a:solidFill>
                  <a:srgbClr val="4471C4"/>
                </a:solidFill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 marL="332105">
              <a:lnSpc>
                <a:spcPct val="100000"/>
              </a:lnSpc>
              <a:spcBef>
                <a:spcPts val="145"/>
              </a:spcBef>
            </a:pPr>
            <a:r>
              <a:rPr sz="1200" i="1" spc="-10" dirty="0">
                <a:solidFill>
                  <a:srgbClr val="4471C4"/>
                </a:solidFill>
                <a:latin typeface="Calibri"/>
                <a:cs typeface="Calibri"/>
              </a:rPr>
              <a:t>données&gt;&gt;.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8288" y="4473066"/>
            <a:ext cx="4984750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165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22 :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 de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séquence de cas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d’utilisation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&lt;&lt;Création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 base 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données&gt;&gt;.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b="1" dirty="0">
                <a:latin typeface="Calibri"/>
                <a:cs typeface="Calibri"/>
              </a:rPr>
              <a:t>Scénario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nominal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888" y="5311266"/>
            <a:ext cx="5556250" cy="72517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495"/>
              </a:spcBef>
              <a:buFont typeface="Segoe UI Symbol"/>
              <a:buChar char="❖"/>
              <a:tabLst>
                <a:tab pos="240029" algn="l"/>
              </a:tabLst>
            </a:pPr>
            <a:r>
              <a:rPr sz="1200" spc="-10" dirty="0">
                <a:latin typeface="Calibri"/>
                <a:cs typeface="Calibri"/>
              </a:rPr>
              <a:t>Après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inscription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10" dirty="0">
                <a:latin typeface="Calibri"/>
                <a:cs typeface="Calibri"/>
              </a:rPr>
              <a:t> envoyer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demande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création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données.</a:t>
            </a:r>
            <a:endParaRPr sz="12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❖"/>
              <a:tabLst>
                <a:tab pos="240029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contrôleur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réservée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client.</a:t>
            </a:r>
            <a:endParaRPr sz="12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395"/>
              </a:spcBef>
              <a:buFont typeface="Segoe UI Symbol"/>
              <a:buChar char="❖"/>
              <a:tabLst>
                <a:tab pos="240029" algn="l"/>
              </a:tabLst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contrôleur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redirige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champs.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6888" y="6476783"/>
            <a:ext cx="5556250" cy="1666239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4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6.2.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300" spc="-7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d’activité</a:t>
            </a:r>
            <a:endParaRPr sz="1300">
              <a:latin typeface="Calibri"/>
              <a:cs typeface="Calibri"/>
            </a:endParaRPr>
          </a:p>
          <a:p>
            <a:pPr marL="240665" marR="5080" algn="just">
              <a:lnSpc>
                <a:spcPct val="11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activité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représente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opération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entraîne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spc="-10" dirty="0">
                <a:latin typeface="Calibri"/>
                <a:cs typeface="Calibri"/>
              </a:rPr>
              <a:t>changement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d'état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modélise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types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flux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séquentielles, </a:t>
            </a:r>
            <a:r>
              <a:rPr sz="1200" dirty="0">
                <a:latin typeface="Calibri"/>
                <a:cs typeface="Calibri"/>
              </a:rPr>
              <a:t>ramifiées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simultanées.</a:t>
            </a:r>
            <a:endParaRPr sz="1200">
              <a:latin typeface="Calibri"/>
              <a:cs typeface="Calibri"/>
            </a:endParaRPr>
          </a:p>
          <a:p>
            <a:pPr marL="240665" algn="just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traduire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scénarios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séquences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97865" indent="-228600">
              <a:lnSpc>
                <a:spcPct val="100000"/>
              </a:lnSpc>
              <a:spcBef>
                <a:spcPts val="935"/>
              </a:spcBef>
              <a:buChar char="●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Ajouter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champ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table.</a:t>
            </a:r>
            <a:endParaRPr sz="1200">
              <a:latin typeface="Calibri"/>
              <a:cs typeface="Calibri"/>
            </a:endParaRPr>
          </a:p>
          <a:p>
            <a:pPr marL="697865" indent="-228600">
              <a:lnSpc>
                <a:spcPct val="100000"/>
              </a:lnSpc>
              <a:spcBef>
                <a:spcPts val="254"/>
              </a:spcBef>
              <a:buChar char="●"/>
              <a:tabLst>
                <a:tab pos="697865" algn="l"/>
              </a:tabLst>
            </a:pPr>
            <a:r>
              <a:rPr sz="1200" dirty="0">
                <a:latin typeface="Calibri"/>
                <a:cs typeface="Calibri"/>
              </a:rPr>
              <a:t>Ajouter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employée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6601" y="1762341"/>
            <a:ext cx="6169974" cy="2048407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80364"/>
            <a:ext cx="2160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  <a:hlinkClick r:id="rId2" action="ppaction://hlinksldjump"/>
              </a:rPr>
              <a:t>Chapitre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3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:</a:t>
            </a:r>
            <a:r>
              <a:rPr sz="1200" spc="-1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Analyse</a:t>
            </a: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et</a:t>
            </a:r>
            <a:r>
              <a:rPr sz="1200" spc="-10" dirty="0">
                <a:latin typeface="Calibri"/>
                <a:cs typeface="Calibri"/>
                <a:hlinkClick r:id="rId2" action="ppaction://hlinksldjump"/>
              </a:rPr>
              <a:t> Conception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88429" y="799338"/>
            <a:ext cx="180975" cy="795337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50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3" action="ppaction://hlinksldjump"/>
              </a:rPr>
              <a:t>51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52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52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52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52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53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53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54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54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54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54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54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54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56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56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56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56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57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57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58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59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60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61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62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63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63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15" action="ppaction://hlinksldjump"/>
              </a:rPr>
              <a:t>64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65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6" action="ppaction://hlinksldjump"/>
              </a:rPr>
              <a:t>65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8288" y="1061973"/>
            <a:ext cx="1104265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316865" algn="l"/>
              </a:tabLst>
            </a:pPr>
            <a:r>
              <a:rPr sz="1200" spc="-10" dirty="0">
                <a:latin typeface="Calibri"/>
                <a:cs typeface="Calibri"/>
                <a:hlinkClick r:id="rId3" action="ppaction://hlinksldjump"/>
              </a:rPr>
              <a:t>Introduction</a:t>
            </a:r>
            <a:endParaRPr sz="1200">
              <a:latin typeface="Calibri"/>
              <a:cs typeface="Calibri"/>
            </a:endParaRPr>
          </a:p>
          <a:p>
            <a:pPr marL="316865" indent="-3041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316865" algn="l"/>
              </a:tabLst>
            </a:pPr>
            <a:r>
              <a:rPr sz="1200" dirty="0">
                <a:latin typeface="Calibri"/>
                <a:cs typeface="Calibri"/>
                <a:hlinkClick r:id="rId4" action="ppaction://hlinksldjump"/>
              </a:rPr>
              <a:t>Web 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ERP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0688" y="1592325"/>
            <a:ext cx="1125220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69265" lvl="1" indent="-4565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469265" algn="l"/>
              </a:tabLst>
            </a:pP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Définition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469265" algn="l"/>
              </a:tabLst>
            </a:pP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Avantages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888" y="2121154"/>
            <a:ext cx="1860550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42265" indent="-304165">
              <a:lnSpc>
                <a:spcPct val="100000"/>
              </a:lnSpc>
              <a:spcBef>
                <a:spcPts val="735"/>
              </a:spcBef>
              <a:buAutoNum type="arabicPeriod" startAt="3"/>
              <a:tabLst>
                <a:tab pos="342265" algn="l"/>
              </a:tabLst>
            </a:pPr>
            <a:r>
              <a:rPr sz="1200" dirty="0">
                <a:latin typeface="Calibri"/>
                <a:cs typeface="Calibri"/>
                <a:hlinkClick r:id="rId4" action="ppaction://hlinksldjump"/>
              </a:rPr>
              <a:t>Objectif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de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notre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projet</a:t>
            </a:r>
            <a:endParaRPr sz="1200">
              <a:latin typeface="Calibri"/>
              <a:cs typeface="Calibri"/>
            </a:endParaRPr>
          </a:p>
          <a:p>
            <a:pPr marL="342265" indent="-304165">
              <a:lnSpc>
                <a:spcPct val="100000"/>
              </a:lnSpc>
              <a:spcBef>
                <a:spcPts val="635"/>
              </a:spcBef>
              <a:buAutoNum type="arabicPeriod" startAt="3"/>
              <a:tabLst>
                <a:tab pos="342265" algn="l"/>
              </a:tabLst>
            </a:pPr>
            <a:r>
              <a:rPr sz="1200" dirty="0">
                <a:latin typeface="Calibri"/>
                <a:cs typeface="Calibri"/>
                <a:hlinkClick r:id="rId5" action="ppaction://hlinksldjump"/>
              </a:rPr>
              <a:t>UML</a:t>
            </a:r>
            <a:r>
              <a:rPr sz="1200" spc="-1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5" action="ppaction://hlinksldjump"/>
              </a:rPr>
              <a:t>[18]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2888" y="2649981"/>
            <a:ext cx="1573530" cy="81661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735"/>
              </a:spcBef>
              <a:tabLst>
                <a:tab pos="647065" algn="l"/>
              </a:tabLst>
            </a:pPr>
            <a:r>
              <a:rPr sz="1200" spc="-20" dirty="0">
                <a:latin typeface="Calibri"/>
                <a:cs typeface="Calibri"/>
                <a:hlinkClick r:id="rId5" action="ppaction://hlinksldjump"/>
              </a:rPr>
              <a:t>4.1.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	</a:t>
            </a:r>
            <a:r>
              <a:rPr sz="1200" spc="-10" dirty="0">
                <a:latin typeface="Calibri"/>
                <a:cs typeface="Calibri"/>
                <a:hlinkClick r:id="rId5" action="ppaction://hlinksldjump"/>
              </a:rPr>
              <a:t>Définition</a:t>
            </a:r>
            <a:endParaRPr sz="1200">
              <a:latin typeface="Calibri"/>
              <a:cs typeface="Calibri"/>
            </a:endParaRPr>
          </a:p>
          <a:p>
            <a:pPr marL="342265" indent="-304165">
              <a:lnSpc>
                <a:spcPct val="100000"/>
              </a:lnSpc>
              <a:spcBef>
                <a:spcPts val="635"/>
              </a:spcBef>
              <a:buAutoNum type="arabicPeriod" startAt="5"/>
              <a:tabLst>
                <a:tab pos="342265" algn="l"/>
              </a:tabLst>
            </a:pP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Analyse</a:t>
            </a:r>
            <a:endParaRPr sz="1200">
              <a:latin typeface="Calibri"/>
              <a:cs typeface="Calibri"/>
            </a:endParaRPr>
          </a:p>
          <a:p>
            <a:pPr marL="6470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47065" algn="l"/>
              </a:tabLst>
            </a:pP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Définitions</a:t>
            </a:r>
            <a:r>
              <a:rPr sz="1200" spc="-1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30" baseline="27777" dirty="0">
                <a:latin typeface="Calibri"/>
                <a:cs typeface="Calibri"/>
                <a:hlinkClick r:id="rId6" action="ppaction://hlinksldjump"/>
              </a:rPr>
              <a:t>[38]</a:t>
            </a:r>
            <a:endParaRPr sz="1200" baseline="27777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93088" y="3442843"/>
            <a:ext cx="2104390" cy="134556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545465" lvl="2" indent="-5327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6" action="ppaction://hlinksldjump"/>
              </a:rPr>
              <a:t>Spécification</a:t>
            </a:r>
            <a:r>
              <a:rPr sz="1200" spc="-4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des</a:t>
            </a:r>
            <a:r>
              <a:rPr sz="1200" spc="-4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besoins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Acteur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6" action="ppaction://hlinksldjump"/>
              </a:rPr>
              <a:t>Cas</a:t>
            </a: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d’utilisation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Relation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Scénario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0688" y="4844922"/>
            <a:ext cx="1969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spc="-20" dirty="0">
                <a:latin typeface="Calibri"/>
                <a:cs typeface="Calibri"/>
                <a:hlinkClick r:id="rId7" action="ppaction://hlinksldjump"/>
              </a:rPr>
              <a:t>5.2.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	Spécification</a:t>
            </a: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de</a:t>
            </a:r>
            <a:r>
              <a:rPr sz="1200" spc="-4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besoins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3088" y="5026278"/>
            <a:ext cx="210947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545465" lvl="2" indent="-5327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7" action="ppaction://hlinksldjump"/>
              </a:rPr>
              <a:t>Besoins</a:t>
            </a:r>
            <a:r>
              <a:rPr sz="1200" spc="-3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non</a:t>
            </a:r>
            <a:r>
              <a:rPr sz="1200" spc="-3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fonctionnels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7" action="ppaction://hlinksldjump"/>
              </a:rPr>
              <a:t>Besoins</a:t>
            </a:r>
            <a:r>
              <a:rPr sz="1200" spc="-5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fonctionnels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40688" y="5556376"/>
            <a:ext cx="373380" cy="266890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200" spc="-20" dirty="0">
                <a:latin typeface="Calibri"/>
                <a:cs typeface="Calibri"/>
                <a:hlinkClick r:id="rId8" action="ppaction://hlinksldjump"/>
              </a:rPr>
              <a:t>5.3.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0" dirty="0">
                <a:latin typeface="Calibri"/>
                <a:cs typeface="Calibri"/>
                <a:hlinkClick r:id="rId8" action="ppaction://hlinksldjump"/>
              </a:rPr>
              <a:t>5.4.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0" dirty="0">
                <a:latin typeface="Calibri"/>
                <a:cs typeface="Calibri"/>
                <a:hlinkClick r:id="rId9" action="ppaction://hlinksldjump"/>
              </a:rPr>
              <a:t>5.5.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0" dirty="0">
                <a:latin typeface="Calibri"/>
                <a:cs typeface="Calibri"/>
                <a:hlinkClick r:id="rId10" action="ppaction://hlinksldjump"/>
              </a:rPr>
              <a:t>5.6.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5.6.1.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5.6.2.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5.6.3.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5.6.4.</a:t>
            </a:r>
            <a:endParaRPr sz="12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5" action="ppaction://hlinksldjump"/>
              </a:rPr>
              <a:t>b.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97838" y="5556376"/>
            <a:ext cx="3634104" cy="2668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64055">
              <a:lnSpc>
                <a:spcPct val="144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  <a:hlinkClick r:id="rId8" action="ppaction://hlinksldjump"/>
              </a:rPr>
              <a:t>Identification</a:t>
            </a:r>
            <a:r>
              <a:rPr sz="1200" spc="-3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des</a:t>
            </a:r>
            <a:r>
              <a:rPr sz="1200" spc="-4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acteurs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Le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diagramme</a:t>
            </a:r>
            <a:r>
              <a:rPr sz="1200" spc="-1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de</a:t>
            </a:r>
            <a:r>
              <a:rPr sz="1200" spc="-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contexte</a:t>
            </a:r>
            <a:endParaRPr sz="1200">
              <a:latin typeface="Calibri"/>
              <a:cs typeface="Calibri"/>
            </a:endParaRPr>
          </a:p>
          <a:p>
            <a:pPr marL="12700" marR="1540510">
              <a:lnSpc>
                <a:spcPct val="1442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  <a:hlinkClick r:id="rId9" action="ppaction://hlinksldjump"/>
              </a:rPr>
              <a:t>Identification</a:t>
            </a:r>
            <a:r>
              <a:rPr sz="1200" spc="-3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des</a:t>
            </a:r>
            <a:r>
              <a:rPr sz="1200" spc="-3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cas</a:t>
            </a:r>
            <a:r>
              <a:rPr sz="1200" spc="-3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d’utilisation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Le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diagramme</a:t>
            </a:r>
            <a:r>
              <a:rPr sz="1200" spc="-2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de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cas</a:t>
            </a: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d’utilisation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Diagramme</a:t>
            </a:r>
            <a:r>
              <a:rPr sz="1200" spc="-3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de</a:t>
            </a:r>
            <a:r>
              <a:rPr sz="1200" spc="-3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cas</a:t>
            </a:r>
            <a:r>
              <a:rPr sz="1200" spc="-2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d’utilisation</a:t>
            </a:r>
            <a:r>
              <a:rPr sz="1200" spc="-3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général</a:t>
            </a:r>
            <a:r>
              <a:rPr sz="1200" spc="-1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«</a:t>
            </a:r>
            <a:r>
              <a:rPr sz="1200" spc="-1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1" action="ppaction://hlinksldjump"/>
              </a:rPr>
              <a:t>Visiteur</a:t>
            </a: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1" action="ppaction://hlinksldjump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Diagramme</a:t>
            </a:r>
            <a:r>
              <a:rPr sz="1200" spc="-3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de</a:t>
            </a: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cas</a:t>
            </a: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d’utilisation</a:t>
            </a: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général</a:t>
            </a:r>
            <a:r>
              <a:rPr sz="1200" spc="-1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«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 ERP-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Admin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2" action="ppaction://hlinksldjump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latin typeface="Calibri"/>
                <a:cs typeface="Calibri"/>
                <a:hlinkClick r:id="rId13" action="ppaction://hlinksldjump"/>
              </a:rPr>
              <a:t>Diagramme</a:t>
            </a:r>
            <a:r>
              <a:rPr sz="1200" spc="-3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de</a:t>
            </a:r>
            <a:r>
              <a:rPr sz="1200" spc="-3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cas</a:t>
            </a:r>
            <a:r>
              <a:rPr sz="1200" spc="-30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d’utilisation</a:t>
            </a:r>
            <a:r>
              <a:rPr sz="1200" spc="-30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général</a:t>
            </a: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«</a:t>
            </a: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Administrateur</a:t>
            </a:r>
            <a:r>
              <a:rPr sz="1200" spc="-1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3" action="ppaction://hlinksldjump"/>
              </a:rPr>
              <a:t>»</a:t>
            </a:r>
            <a:endParaRPr sz="1200">
              <a:latin typeface="Calibri"/>
              <a:cs typeface="Calibri"/>
            </a:endParaRPr>
          </a:p>
          <a:p>
            <a:pPr marL="12700" marR="1047115" algn="just">
              <a:lnSpc>
                <a:spcPct val="144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Diagrammes</a:t>
            </a:r>
            <a:r>
              <a:rPr sz="1200" spc="-4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de</a:t>
            </a:r>
            <a:r>
              <a:rPr sz="1200" spc="-4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cas</a:t>
            </a:r>
            <a:r>
              <a:rPr sz="1200" spc="-3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d’utilisation</a:t>
            </a:r>
            <a:r>
              <a:rPr sz="1200" spc="-3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détaillés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Cas</a:t>
            </a:r>
            <a:r>
              <a:rPr sz="1200" spc="-3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d’utilisation</a:t>
            </a: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«</a:t>
            </a: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Ajouter</a:t>
            </a: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un</a:t>
            </a:r>
            <a:r>
              <a:rPr sz="1200" spc="-3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utilisateur</a:t>
            </a:r>
            <a:r>
              <a:rPr sz="1200" spc="-2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4" action="ppaction://hlinksldjump"/>
              </a:rPr>
              <a:t>»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Cas</a:t>
            </a:r>
            <a:r>
              <a:rPr sz="1200" spc="-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d’utilisation</a:t>
            </a:r>
            <a:r>
              <a:rPr sz="1200" spc="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« </a:t>
            </a:r>
            <a:r>
              <a:rPr sz="1200" spc="-10" dirty="0">
                <a:latin typeface="Calibri"/>
                <a:cs typeface="Calibri"/>
                <a:hlinkClick r:id="rId15" action="ppaction://hlinksldjump"/>
              </a:rPr>
              <a:t>authentification</a:t>
            </a:r>
            <a:r>
              <a:rPr sz="1200" spc="5" dirty="0">
                <a:latin typeface="Calibri"/>
                <a:cs typeface="Calibri"/>
                <a:hlinkClick r:id="rId15" action="ppaction://hlinksldjump"/>
              </a:rPr>
              <a:t> </a:t>
            </a:r>
            <a:r>
              <a:rPr sz="1200" spc="-50" dirty="0">
                <a:latin typeface="Calibri"/>
                <a:cs typeface="Calibri"/>
                <a:hlinkClick r:id="rId15" action="ppaction://hlinksldjump"/>
              </a:rPr>
              <a:t>»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8288" y="8199881"/>
            <a:ext cx="2180590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735"/>
              </a:spcBef>
              <a:buAutoNum type="arabicPeriod" startAt="6"/>
              <a:tabLst>
                <a:tab pos="316865" algn="l"/>
              </a:tabLst>
            </a:pPr>
            <a:r>
              <a:rPr sz="1200" spc="-10" dirty="0">
                <a:latin typeface="Calibri"/>
                <a:cs typeface="Calibri"/>
                <a:hlinkClick r:id="rId16" action="ppaction://hlinksldjump"/>
              </a:rPr>
              <a:t>Conception</a:t>
            </a:r>
            <a:endParaRPr sz="1200">
              <a:latin typeface="Calibri"/>
              <a:cs typeface="Calibri"/>
            </a:endParaRPr>
          </a:p>
          <a:p>
            <a:pPr marL="621665" lvl="1" indent="-4565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621665" algn="l"/>
              </a:tabLst>
            </a:pPr>
            <a:r>
              <a:rPr sz="1200" dirty="0">
                <a:latin typeface="Calibri"/>
                <a:cs typeface="Calibri"/>
                <a:hlinkClick r:id="rId16" action="ppaction://hlinksldjump"/>
              </a:rPr>
              <a:t>Diagramme</a:t>
            </a:r>
            <a:r>
              <a:rPr sz="1200" spc="-20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6" action="ppaction://hlinksldjump"/>
              </a:rPr>
              <a:t>de</a:t>
            </a:r>
            <a:r>
              <a:rPr sz="1200" spc="-20" dirty="0">
                <a:latin typeface="Calibri"/>
                <a:cs typeface="Calibri"/>
                <a:hlinkClick r:id="rId16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6" action="ppaction://hlinksldjump"/>
              </a:rPr>
              <a:t>Séquence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93088" y="8791193"/>
            <a:ext cx="5476240" cy="69151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545465" lvl="2" indent="-532765">
              <a:lnSpc>
                <a:spcPct val="100000"/>
              </a:lnSpc>
              <a:spcBef>
                <a:spcPts val="240"/>
              </a:spcBef>
              <a:buFont typeface="Calibri"/>
              <a:buAutoNum type="arabicPeriod"/>
              <a:tabLst>
                <a:tab pos="545465" algn="l"/>
              </a:tabLst>
            </a:pPr>
            <a:r>
              <a:rPr sz="1200" i="1" dirty="0">
                <a:latin typeface="Calibri"/>
                <a:cs typeface="Calibri"/>
                <a:hlinkClick r:id="rId17" action="ppaction://hlinksldjump"/>
              </a:rPr>
              <a:t>Diagramme</a:t>
            </a:r>
            <a:r>
              <a:rPr sz="1200" i="1" spc="-3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de</a:t>
            </a:r>
            <a:r>
              <a:rPr sz="1200" i="1" spc="-2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séquence</a:t>
            </a:r>
            <a:r>
              <a:rPr sz="1200" i="1" spc="-3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de</a:t>
            </a:r>
            <a:r>
              <a:rPr sz="1200" i="1" spc="-2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cas</a:t>
            </a:r>
            <a:r>
              <a:rPr sz="1200" i="1" spc="-3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d’utilisation</a:t>
            </a:r>
            <a:r>
              <a:rPr sz="1200" i="1" spc="-3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&lt;&lt;Ajout</a:t>
            </a:r>
            <a:r>
              <a:rPr sz="1200" i="1" spc="-2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d’un</a:t>
            </a:r>
            <a:r>
              <a:rPr sz="1200" i="1" spc="-30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7" action="ppaction://hlinksldjump"/>
              </a:rPr>
              <a:t>utilisateur</a:t>
            </a:r>
            <a:r>
              <a:rPr sz="1200" i="1" spc="-35" dirty="0">
                <a:latin typeface="Calibri"/>
                <a:cs typeface="Calibri"/>
                <a:hlinkClick r:id="rId17" action="ppaction://hlinksldjump"/>
              </a:rPr>
              <a:t> </a:t>
            </a:r>
            <a:r>
              <a:rPr sz="1200" i="1" spc="-10" dirty="0">
                <a:latin typeface="Calibri"/>
                <a:cs typeface="Calibri"/>
                <a:hlinkClick r:id="rId17" action="ppaction://hlinksldjump"/>
              </a:rPr>
              <a:t>d’ERP&gt;&gt;.</a:t>
            </a:r>
            <a:endParaRPr sz="1200">
              <a:latin typeface="Calibri"/>
              <a:cs typeface="Calibri"/>
            </a:endParaRPr>
          </a:p>
          <a:p>
            <a:pPr marL="545465">
              <a:lnSpc>
                <a:spcPct val="100000"/>
              </a:lnSpc>
              <a:spcBef>
                <a:spcPts val="145"/>
              </a:spcBef>
            </a:pPr>
            <a:r>
              <a:rPr sz="1200" spc="-25" dirty="0">
                <a:latin typeface="Calibri"/>
                <a:cs typeface="Calibri"/>
                <a:hlinkClick r:id="rId17" action="ppaction://hlinksldjump"/>
              </a:rPr>
              <a:t>66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Font typeface="Calibri"/>
              <a:buAutoNum type="arabicPeriod" startAt="2"/>
              <a:tabLst>
                <a:tab pos="545465" algn="l"/>
                <a:tab pos="5307965" algn="l"/>
              </a:tabLst>
            </a:pPr>
            <a:r>
              <a:rPr sz="1200" i="1" dirty="0">
                <a:latin typeface="Calibri"/>
                <a:cs typeface="Calibri"/>
                <a:hlinkClick r:id="rId18" action="ppaction://hlinksldjump"/>
              </a:rPr>
              <a:t>Diagramme</a:t>
            </a:r>
            <a:r>
              <a:rPr sz="1200" i="1" spc="-20" dirty="0">
                <a:latin typeface="Calibri"/>
                <a:cs typeface="Calibri"/>
                <a:hlinkClick r:id="rId18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8" action="ppaction://hlinksldjump"/>
              </a:rPr>
              <a:t>de</a:t>
            </a:r>
            <a:r>
              <a:rPr sz="1200" i="1" spc="-15" dirty="0">
                <a:latin typeface="Calibri"/>
                <a:cs typeface="Calibri"/>
                <a:hlinkClick r:id="rId18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8" action="ppaction://hlinksldjump"/>
              </a:rPr>
              <a:t>séquence</a:t>
            </a:r>
            <a:r>
              <a:rPr sz="1200" i="1" spc="-20" dirty="0">
                <a:latin typeface="Calibri"/>
                <a:cs typeface="Calibri"/>
                <a:hlinkClick r:id="rId18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8" action="ppaction://hlinksldjump"/>
              </a:rPr>
              <a:t>de</a:t>
            </a:r>
            <a:r>
              <a:rPr sz="1200" i="1" spc="-15" dirty="0">
                <a:latin typeface="Calibri"/>
                <a:cs typeface="Calibri"/>
                <a:hlinkClick r:id="rId18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8" action="ppaction://hlinksldjump"/>
              </a:rPr>
              <a:t>cas</a:t>
            </a:r>
            <a:r>
              <a:rPr sz="1200" i="1" spc="-15" dirty="0">
                <a:latin typeface="Calibri"/>
                <a:cs typeface="Calibri"/>
                <a:hlinkClick r:id="rId18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8" action="ppaction://hlinksldjump"/>
              </a:rPr>
              <a:t>d’utilisation</a:t>
            </a:r>
            <a:r>
              <a:rPr sz="1200" i="1" spc="-25" dirty="0">
                <a:latin typeface="Calibri"/>
                <a:cs typeface="Calibri"/>
                <a:hlinkClick r:id="rId18" action="ppaction://hlinksldjump"/>
              </a:rPr>
              <a:t> </a:t>
            </a:r>
            <a:r>
              <a:rPr sz="1200" i="1" spc="-10" dirty="0">
                <a:latin typeface="Calibri"/>
                <a:cs typeface="Calibri"/>
                <a:hlinkClick r:id="rId18" action="ppaction://hlinksldjump"/>
              </a:rPr>
              <a:t>&lt;&lt;Connexion</a:t>
            </a:r>
            <a:r>
              <a:rPr sz="1200" i="1" spc="-25" dirty="0">
                <a:latin typeface="Calibri"/>
                <a:cs typeface="Calibri"/>
                <a:hlinkClick r:id="rId18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18" action="ppaction://hlinksldjump"/>
              </a:rPr>
              <a:t>de</a:t>
            </a:r>
            <a:r>
              <a:rPr sz="1200" i="1" spc="-10" dirty="0">
                <a:latin typeface="Calibri"/>
                <a:cs typeface="Calibri"/>
                <a:hlinkClick r:id="rId18" action="ppaction://hlinksldjump"/>
              </a:rPr>
              <a:t> l’admin&gt;&gt;.</a:t>
            </a:r>
            <a:r>
              <a:rPr sz="1200" i="1" dirty="0">
                <a:latin typeface="Calibri"/>
                <a:cs typeface="Calibri"/>
                <a:hlinkClick r:id="rId18" action="ppaction://hlinksldjump"/>
              </a:rPr>
              <a:t>	</a:t>
            </a:r>
            <a:r>
              <a:rPr sz="1200" spc="-25" dirty="0">
                <a:latin typeface="Calibri"/>
                <a:cs typeface="Calibri"/>
                <a:hlinkClick r:id="rId18" action="ppaction://hlinksldjump"/>
              </a:rPr>
              <a:t>67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7398" y="1221993"/>
            <a:ext cx="4486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5140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6.2.1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	Diagramme</a:t>
            </a:r>
            <a:r>
              <a:rPr sz="1200" spc="-4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d’activité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de</a:t>
            </a:r>
            <a:r>
              <a:rPr sz="1200" spc="-4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cas</a:t>
            </a:r>
            <a:r>
              <a:rPr sz="1200" spc="-3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d’utilisation</a:t>
            </a:r>
            <a:r>
              <a:rPr sz="1200" spc="-4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&lt;&lt;ajouter</a:t>
            </a:r>
            <a:r>
              <a:rPr sz="1200" spc="-2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un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champ&gt;&gt;.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4473" y="6344792"/>
            <a:ext cx="35306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23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d’activité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d’utilisation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&lt;&lt;ajouter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un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champ&gt;&gt;.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175" y="1800524"/>
            <a:ext cx="5894009" cy="429543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69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7398" y="1208277"/>
            <a:ext cx="460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5140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6.2.2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	Diagramme</a:t>
            </a:r>
            <a:r>
              <a:rPr sz="1200" spc="-4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d’activité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de</a:t>
            </a:r>
            <a:r>
              <a:rPr sz="1200" spc="-4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cas</a:t>
            </a:r>
            <a:r>
              <a:rPr sz="1200" spc="-3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d’utilisation</a:t>
            </a:r>
            <a:r>
              <a:rPr sz="1200" spc="-4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&lt;&lt;ajouter</a:t>
            </a:r>
            <a:r>
              <a:rPr sz="1200" spc="-2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un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employé&gt;&gt;.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74850" y="6978777"/>
            <a:ext cx="36112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24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d’activité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cas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d’utilisation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&lt;&lt;ajouter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un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employé&gt;&gt;.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1286" y="2054263"/>
            <a:ext cx="6611469" cy="482443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70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6888" y="1186222"/>
            <a:ext cx="5558155" cy="1853564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70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6.3.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Diagramme</a:t>
            </a:r>
            <a:r>
              <a:rPr sz="1300" spc="-5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3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Classe</a:t>
            </a:r>
            <a:endParaRPr sz="1300">
              <a:latin typeface="Calibri"/>
              <a:cs typeface="Calibri"/>
            </a:endParaRPr>
          </a:p>
          <a:p>
            <a:pPr marL="240665" marR="5715" algn="just">
              <a:lnSpc>
                <a:spcPct val="1096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modélise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statique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système,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d'objets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les </a:t>
            </a:r>
            <a:r>
              <a:rPr sz="1200" spc="-10" dirty="0">
                <a:latin typeface="Calibri"/>
                <a:cs typeface="Calibri"/>
              </a:rPr>
              <a:t>opérations.</a:t>
            </a:r>
            <a:endParaRPr sz="1200">
              <a:latin typeface="Calibri"/>
              <a:cs typeface="Calibri"/>
            </a:endParaRPr>
          </a:p>
          <a:p>
            <a:pPr marL="240665" marR="5080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représenter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entités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intégrantes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celles-</a:t>
            </a:r>
            <a:r>
              <a:rPr sz="1200" dirty="0">
                <a:latin typeface="Calibri"/>
                <a:cs typeface="Calibri"/>
              </a:rPr>
              <a:t>ci.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présenter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  <a:p>
            <a:pPr marL="240665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l’analyse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précédente,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</a:t>
            </a:r>
            <a:endParaRPr sz="1200">
              <a:latin typeface="Calibri"/>
              <a:cs typeface="Calibri"/>
            </a:endParaRPr>
          </a:p>
          <a:p>
            <a:pPr marL="240665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application,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16123" y="9047226"/>
            <a:ext cx="15290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25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Diagramme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classe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936" y="3553148"/>
            <a:ext cx="5568437" cy="52983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71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16888" y="861203"/>
            <a:ext cx="5558790" cy="427926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4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6.4.</a:t>
            </a:r>
            <a:r>
              <a:rPr sz="1300" spc="-10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Conception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la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base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données</a:t>
            </a:r>
            <a:endParaRPr sz="1300">
              <a:latin typeface="Calibri"/>
              <a:cs typeface="Calibri"/>
            </a:endParaRPr>
          </a:p>
          <a:p>
            <a:pPr marL="240665" algn="just">
              <a:lnSpc>
                <a:spcPct val="100000"/>
              </a:lnSpc>
              <a:spcBef>
                <a:spcPts val="150"/>
              </a:spcBef>
            </a:pPr>
            <a:r>
              <a:rPr sz="1200" spc="-10" dirty="0">
                <a:latin typeface="Calibri"/>
                <a:cs typeface="Calibri"/>
              </a:rPr>
              <a:t>Après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modélisé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employant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diagrammes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d’UML</a:t>
            </a:r>
            <a:endParaRPr sz="1200">
              <a:latin typeface="Calibri"/>
              <a:cs typeface="Calibri"/>
            </a:endParaRPr>
          </a:p>
          <a:p>
            <a:pPr marL="240665" algn="just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précédents,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maintenant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données.</a:t>
            </a:r>
            <a:endParaRPr sz="1200">
              <a:latin typeface="Calibri"/>
              <a:cs typeface="Calibri"/>
            </a:endParaRPr>
          </a:p>
          <a:p>
            <a:pPr marL="240665" marR="5715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élément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indispensable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spc="-10" dirty="0">
                <a:latin typeface="Calibri"/>
                <a:cs typeface="Calibri"/>
              </a:rPr>
              <a:t>nôtre,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représente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système,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tables </a:t>
            </a:r>
            <a:r>
              <a:rPr sz="1200" dirty="0">
                <a:latin typeface="Calibri"/>
                <a:cs typeface="Calibri"/>
              </a:rPr>
              <a:t>reliées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numérique.</a:t>
            </a:r>
            <a:endParaRPr sz="1200">
              <a:latin typeface="Calibri"/>
              <a:cs typeface="Calibri"/>
            </a:endParaRPr>
          </a:p>
          <a:p>
            <a:pPr marL="240665" marR="5715" algn="just">
              <a:lnSpc>
                <a:spcPct val="1097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Dans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application,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aura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deux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première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va </a:t>
            </a:r>
            <a:r>
              <a:rPr sz="1200" dirty="0">
                <a:latin typeface="Calibri"/>
                <a:cs typeface="Calibri"/>
              </a:rPr>
              <a:t>contenir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administrateurs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d’ERP,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second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correspondra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instance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cette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dernière </a:t>
            </a:r>
            <a:r>
              <a:rPr sz="1200" dirty="0">
                <a:latin typeface="Calibri"/>
                <a:cs typeface="Calibri"/>
              </a:rPr>
              <a:t>sera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créée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souhaitant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ERP.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Les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tables</a:t>
            </a:r>
            <a:endParaRPr sz="1200">
              <a:latin typeface="Calibri"/>
              <a:cs typeface="Calibri"/>
            </a:endParaRPr>
          </a:p>
          <a:p>
            <a:pPr marL="240665" marR="10795">
              <a:lnSpc>
                <a:spcPts val="158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tableaux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ci-dessous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décrivent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système.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catégorie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contiendront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identifiants,</a:t>
            </a:r>
            <a:endParaRPr sz="1200">
              <a:latin typeface="Calibri"/>
              <a:cs typeface="Calibri"/>
            </a:endParaRPr>
          </a:p>
          <a:p>
            <a:pPr marL="240665" marR="5080">
              <a:lnSpc>
                <a:spcPct val="1092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seront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ajoutés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paramétrage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selon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entreprise.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200">
              <a:latin typeface="Calibri"/>
              <a:cs typeface="Calibri"/>
            </a:endParaRPr>
          </a:p>
          <a:p>
            <a:pPr marL="241935" indent="-229235" algn="just">
              <a:lnSpc>
                <a:spcPct val="100000"/>
              </a:lnSpc>
              <a:buFont typeface="Calibri"/>
              <a:buChar char="●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Premier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données</a:t>
            </a:r>
            <a:endParaRPr sz="1200">
              <a:latin typeface="Calibri"/>
              <a:cs typeface="Calibri"/>
            </a:endParaRPr>
          </a:p>
          <a:p>
            <a:pPr marL="802005" lvl="1" indent="-332740">
              <a:lnSpc>
                <a:spcPct val="100000"/>
              </a:lnSpc>
              <a:spcBef>
                <a:spcPts val="285"/>
              </a:spcBef>
              <a:buFont typeface="Segoe UI Symbol"/>
              <a:buChar char="➔"/>
              <a:tabLst>
                <a:tab pos="802005" algn="l"/>
              </a:tabLst>
            </a:pP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administrateur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28825" y="5455030"/>
          <a:ext cx="5128894" cy="11417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30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953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l'administrateur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77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nom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l’administrateur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mot_de_passe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mot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passe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l'administrateur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74038" y="6587108"/>
            <a:ext cx="2964815" cy="490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5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6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administrateur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Calibri"/>
              <a:cs typeface="Calibri"/>
            </a:endParaRPr>
          </a:p>
          <a:p>
            <a:pPr marL="346075" indent="-333375">
              <a:lnSpc>
                <a:spcPct val="100000"/>
              </a:lnSpc>
              <a:buFont typeface="Segoe UI Symbol"/>
              <a:buChar char="➔"/>
              <a:tabLst>
                <a:tab pos="346075" algn="l"/>
              </a:tabLst>
            </a:pPr>
            <a:r>
              <a:rPr sz="1200" b="1" dirty="0">
                <a:latin typeface="Calibri"/>
                <a:cs typeface="Calibri"/>
              </a:rPr>
              <a:t>Les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utilisateurs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finaux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ERP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28825" y="7291704"/>
          <a:ext cx="5128894" cy="2280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177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77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770">
                <a:tc>
                  <a:txBody>
                    <a:bodyPr/>
                    <a:lstStyle/>
                    <a:p>
                      <a:pPr marL="635"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nom_user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prenom_user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prénom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77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email_user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L’adresse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mail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pwd_user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mot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passe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Nom_entreprise_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l’entreprise 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role_user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67310" indent="-635" algn="ctr">
                        <a:lnSpc>
                          <a:spcPts val="14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rôle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l’utilisateur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(gérer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CRM,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gérer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stock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super- utilisateur)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124326" y="9563810"/>
            <a:ext cx="1314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7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utilisateur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16888" y="1065022"/>
            <a:ext cx="2320290" cy="4248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29"/>
              </a:spcBef>
              <a:buFont typeface="Calibri"/>
              <a:buChar char="●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Second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données</a:t>
            </a:r>
            <a:endParaRPr sz="12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produit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28825" y="1804669"/>
          <a:ext cx="5126354" cy="618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5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6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id_prod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031238" y="2412238"/>
            <a:ext cx="2342515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094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Produit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catégorie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28825" y="3199129"/>
          <a:ext cx="5127623" cy="61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3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6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340"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id_cat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031238" y="3805554"/>
            <a:ext cx="2390775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22045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9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catégorie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client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528825" y="4592446"/>
          <a:ext cx="5130164" cy="61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0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6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id_client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2031238" y="5198490"/>
            <a:ext cx="2326005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10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client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fournisseur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528825" y="6186804"/>
          <a:ext cx="5127624" cy="3378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8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6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90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nom_frn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raison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du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activite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L’activité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adresse_fnr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L’adresse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ville_fnr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ville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tel_fnr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numéro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téléphone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du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634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fax_fnr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Numéro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téléphone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fax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du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email_fnr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L’adresse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mail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74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28825" y="900683"/>
          <a:ext cx="5127624" cy="1125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8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6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97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site_fnr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site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web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RC_fnr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numéro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registre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commerce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RIB_fnr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RIB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031238" y="2015997"/>
            <a:ext cx="2458720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2195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11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fournisseur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commande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28825" y="2802889"/>
          <a:ext cx="5128258" cy="5401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5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9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0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6590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265" algn="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27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type_cmd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(vente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achat)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etat_cmd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nous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renseigne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sur l’état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la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2415" marR="266700" algn="ctr">
                        <a:lnSpc>
                          <a:spcPct val="11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commande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(en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attente,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prête,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cours,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livré)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montant_cmd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9220" algn="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montant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type_paiment_cmd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paiement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utilisé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03275" marR="209550" indent="-588645">
                        <a:lnSpc>
                          <a:spcPts val="158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(en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espèce,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par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chèque,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à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terme)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634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date_cmd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lancement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la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634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date_livraison_cmd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livraison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la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634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id_commandeur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celui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qui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id_destinataire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2715" algn="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destinataire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id_move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mouvement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41935" marR="234950" algn="ctr">
                        <a:lnSpc>
                          <a:spcPct val="11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stock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engendré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par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la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Etrangère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043554" y="8196453"/>
            <a:ext cx="14757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 12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 :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commande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31238" y="8963405"/>
            <a:ext cx="1398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stock_move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75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28825" y="900683"/>
          <a:ext cx="5126988" cy="263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7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7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97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8180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id_move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mouvement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stock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061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type_move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mouvement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4795" marR="257175" algn="ctr">
                        <a:lnSpc>
                          <a:spcPct val="1097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stock,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selon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la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commande (approvisionnement</a:t>
                      </a:r>
                      <a:r>
                        <a:rPr sz="1200" b="1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ou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retrait)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4025" marR="447675" algn="ctr">
                        <a:lnSpc>
                          <a:spcPct val="11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qui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engendrée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le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mouvement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Étrangère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031238" y="3529710"/>
            <a:ext cx="2796540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6915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13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 des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mouvements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de 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stock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gestion_produit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28825" y="4316602"/>
          <a:ext cx="5126353" cy="19450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6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4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id_prod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type_operation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0515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l’opération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49935" marR="321945" indent="-424180">
                        <a:lnSpc>
                          <a:spcPct val="11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(modifier,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supprimer, ajouter)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date_operation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l’opération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031238" y="6251828"/>
            <a:ext cx="2567940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4244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14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gestion_produit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gestion_client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528825" y="6936613"/>
          <a:ext cx="5126353" cy="1945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6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4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id_client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client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56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type_operation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0515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l’opération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49935" marR="321945" indent="-424180">
                        <a:lnSpc>
                          <a:spcPct val="11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(modifier,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supprimer, ajouter)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date_operation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l’opération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031238" y="8871965"/>
            <a:ext cx="2524125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679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15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gestion_client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gestion_fournisseur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76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28825" y="900683"/>
          <a:ext cx="5126353" cy="1943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6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4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97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id_fnr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fournisseur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id_user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l’utilisateur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type_operation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0515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l’opération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49935" marR="321945" indent="-424180">
                        <a:lnSpc>
                          <a:spcPts val="158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(modifier,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supprimer, ajouter)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date_operation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l’opération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031238" y="2834385"/>
            <a:ext cx="2656840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4075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16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gestion_fournisseur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200" dirty="0">
                <a:latin typeface="Calibri"/>
                <a:cs typeface="Calibri"/>
              </a:rPr>
              <a:t>→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Produit_cmd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28825" y="3621658"/>
          <a:ext cx="5129529" cy="25609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3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5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Nom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champs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Clé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id_prod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L’identifiant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Primaire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634">
                <a:tc>
                  <a:txBody>
                    <a:bodyPr/>
                    <a:lstStyle/>
                    <a:p>
                      <a:pPr marL="635"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qt_cmd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Quantité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commandée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90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delai_livr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limite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livraison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du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marL="635"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Date_livr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livraison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produit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Etat_prod_cmd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Varchar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L’état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produit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commandé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116888" y="6174104"/>
            <a:ext cx="5556885" cy="1082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22250" algn="ctr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Tableau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17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Table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pruiduit_cmd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Entreprise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Cette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n’est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aucune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autre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structure,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elle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40"/>
              </a:spcBef>
            </a:pPr>
            <a:r>
              <a:rPr sz="1200" spc="-10" dirty="0">
                <a:latin typeface="Calibri"/>
                <a:cs typeface="Calibri"/>
              </a:rPr>
              <a:t>contiendra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fiscales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l’entreprise,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servira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personnaliser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commande.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764686"/>
            <a:ext cx="5788660" cy="30607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7.</a:t>
            </a:r>
            <a:r>
              <a:rPr sz="1600" spc="204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Conclusion</a:t>
            </a:r>
            <a:endParaRPr sz="1600">
              <a:latin typeface="Calibri"/>
              <a:cs typeface="Calibri"/>
            </a:endParaRPr>
          </a:p>
          <a:p>
            <a:pPr marL="269875" marR="5080" algn="just">
              <a:lnSpc>
                <a:spcPct val="109700"/>
              </a:lnSpc>
              <a:spcBef>
                <a:spcPts val="530"/>
              </a:spcBef>
            </a:pPr>
            <a:r>
              <a:rPr sz="1200" dirty="0">
                <a:latin typeface="Calibri"/>
                <a:cs typeface="Calibri"/>
              </a:rPr>
              <a:t>À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l’issue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analysé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conçu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basant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sur </a:t>
            </a:r>
            <a:r>
              <a:rPr sz="1200" dirty="0">
                <a:latin typeface="Calibri"/>
                <a:cs typeface="Calibri"/>
              </a:rPr>
              <a:t>l’outil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modélisation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UML.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d’abord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notre </a:t>
            </a:r>
            <a:r>
              <a:rPr sz="1200" dirty="0">
                <a:latin typeface="Calibri"/>
                <a:cs typeface="Calibri"/>
              </a:rPr>
              <a:t>application,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acteurs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relatifs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derniers,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travers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d’utilisation.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l’étape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séquences,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diagrammes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d’activités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 </a:t>
            </a:r>
            <a:r>
              <a:rPr sz="1200" dirty="0">
                <a:latin typeface="Calibri"/>
                <a:cs typeface="Calibri"/>
              </a:rPr>
              <a:t>diagramme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classe.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entamé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l’élaboration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associée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200">
              <a:latin typeface="Calibri"/>
              <a:cs typeface="Calibri"/>
            </a:endParaRPr>
          </a:p>
          <a:p>
            <a:pPr marL="269875" marR="6985" algn="just">
              <a:lnSpc>
                <a:spcPct val="109800"/>
              </a:lnSpc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prochain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dernier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intitulé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«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Réalisation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»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comprendra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définition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l’environnement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travail ainsi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 </a:t>
            </a:r>
            <a:r>
              <a:rPr sz="1200" spc="-20" dirty="0">
                <a:latin typeface="Calibri"/>
                <a:cs typeface="Calibri"/>
              </a:rPr>
              <a:t>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utilisées pour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développer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sera clôturé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 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présentation 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interfaces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087626" y="2433573"/>
            <a:ext cx="3382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Chapitre</a:t>
            </a:r>
            <a:r>
              <a:rPr sz="28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4</a:t>
            </a:r>
            <a:r>
              <a:rPr sz="2800" spc="10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5395"/>
                </a:solidFill>
                <a:latin typeface="Calibri"/>
                <a:cs typeface="Calibri"/>
              </a:rPr>
              <a:t>:</a:t>
            </a:r>
            <a:r>
              <a:rPr sz="28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E5395"/>
                </a:solidFill>
                <a:latin typeface="Calibri"/>
                <a:cs typeface="Calibri"/>
              </a:rPr>
              <a:t>Réalisation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93088" y="861822"/>
            <a:ext cx="5417185" cy="42862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  <a:tabLst>
                <a:tab pos="545465" algn="l"/>
              </a:tabLst>
            </a:pPr>
            <a:r>
              <a:rPr sz="1200" spc="-10" dirty="0">
                <a:latin typeface="Calibri"/>
                <a:cs typeface="Calibri"/>
                <a:hlinkClick r:id="rId2" action="ppaction://hlinksldjump"/>
              </a:rPr>
              <a:t>6.1.3.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	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Diagramme</a:t>
            </a:r>
            <a:r>
              <a:rPr sz="1200" i="1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de</a:t>
            </a:r>
            <a:r>
              <a:rPr sz="1200" i="1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séquence</a:t>
            </a:r>
            <a:r>
              <a:rPr sz="1200" i="1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de</a:t>
            </a:r>
            <a:r>
              <a:rPr sz="1200" i="1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cas</a:t>
            </a:r>
            <a:r>
              <a:rPr sz="1200" i="1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d’utilisation</a:t>
            </a:r>
            <a:r>
              <a:rPr sz="1200" i="1" spc="-3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&lt;&lt;Création</a:t>
            </a:r>
            <a:r>
              <a:rPr sz="1200" i="1" spc="-3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de</a:t>
            </a:r>
            <a:r>
              <a:rPr sz="1200" i="1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base</a:t>
            </a:r>
            <a:r>
              <a:rPr sz="1200" i="1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dirty="0">
                <a:latin typeface="Calibri"/>
                <a:cs typeface="Calibri"/>
                <a:hlinkClick r:id="rId2" action="ppaction://hlinksldjump"/>
              </a:rPr>
              <a:t>de</a:t>
            </a:r>
            <a:r>
              <a:rPr sz="1200" i="1" spc="-2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i="1" spc="-10" dirty="0">
                <a:latin typeface="Calibri"/>
                <a:cs typeface="Calibri"/>
                <a:hlinkClick r:id="rId2" action="ppaction://hlinksldjump"/>
              </a:rPr>
              <a:t>données&gt;&gt;.</a:t>
            </a:r>
            <a:endParaRPr sz="1200">
              <a:latin typeface="Calibri"/>
              <a:cs typeface="Calibri"/>
            </a:endParaRPr>
          </a:p>
          <a:p>
            <a:pPr marL="545465">
              <a:lnSpc>
                <a:spcPct val="100000"/>
              </a:lnSpc>
              <a:spcBef>
                <a:spcPts val="145"/>
              </a:spcBef>
            </a:pP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68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0688" y="1345438"/>
            <a:ext cx="18091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spc="-20" dirty="0">
                <a:latin typeface="Calibri"/>
                <a:cs typeface="Calibri"/>
                <a:hlinkClick r:id="rId2" action="ppaction://hlinksldjump"/>
              </a:rPr>
              <a:t>6.2.</a:t>
            </a:r>
            <a:r>
              <a:rPr sz="1200" dirty="0">
                <a:latin typeface="Calibri"/>
                <a:cs typeface="Calibri"/>
                <a:hlinkClick r:id="rId2" action="ppaction://hlinksldjump"/>
              </a:rPr>
              <a:t>	Diagramme</a:t>
            </a: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2" action="ppaction://hlinksldjump"/>
              </a:rPr>
              <a:t>d’activité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8429" y="1264665"/>
            <a:ext cx="180975" cy="557530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200" spc="-25" dirty="0">
                <a:latin typeface="Calibri"/>
                <a:cs typeface="Calibri"/>
                <a:hlinkClick r:id="rId2" action="ppaction://hlinksldjump"/>
              </a:rPr>
              <a:t>68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3" action="ppaction://hlinksldjump"/>
              </a:rPr>
              <a:t>69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70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5" action="ppaction://hlinksldjump"/>
              </a:rPr>
              <a:t>71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72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77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8" action="ppaction://hlinksldjump"/>
              </a:rPr>
              <a:t>78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9" action="ppaction://hlinksldjump"/>
              </a:rPr>
              <a:t>79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0" action="ppaction://hlinksldjump"/>
              </a:rPr>
              <a:t>80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1" action="ppaction://hlinksldjump"/>
              </a:rPr>
              <a:t>82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84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85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85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85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87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spc="-25" dirty="0">
                <a:latin typeface="Calibri"/>
                <a:cs typeface="Calibri"/>
                <a:hlinkClick r:id="rId15" action="ppaction://hlinksldjump"/>
              </a:rPr>
              <a:t>91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3088" y="1526794"/>
            <a:ext cx="4665345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545465" lvl="2" indent="-5327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3" action="ppaction://hlinksldjump"/>
              </a:rPr>
              <a:t>Diagramme</a:t>
            </a:r>
            <a:r>
              <a:rPr sz="1200" spc="-4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d’activité</a:t>
            </a:r>
            <a:r>
              <a:rPr sz="1200" spc="-3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de</a:t>
            </a:r>
            <a:r>
              <a:rPr sz="1200" spc="-4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cas</a:t>
            </a:r>
            <a:r>
              <a:rPr sz="1200" spc="-3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d’utilisation</a:t>
            </a:r>
            <a:r>
              <a:rPr sz="1200" spc="-4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&lt;&lt;ajouter</a:t>
            </a:r>
            <a:r>
              <a:rPr sz="1200" spc="-2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3" action="ppaction://hlinksldjump"/>
              </a:rPr>
              <a:t>un</a:t>
            </a:r>
            <a:r>
              <a:rPr sz="1200" spc="-3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3" action="ppaction://hlinksldjump"/>
              </a:rPr>
              <a:t>champ&gt;&gt;.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4" action="ppaction://hlinksldjump"/>
              </a:rPr>
              <a:t>Diagramme</a:t>
            </a:r>
            <a:r>
              <a:rPr sz="1200" spc="-4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d’activité</a:t>
            </a:r>
            <a:r>
              <a:rPr sz="1200" spc="-3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de</a:t>
            </a:r>
            <a:r>
              <a:rPr sz="1200" spc="-4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cas</a:t>
            </a:r>
            <a:r>
              <a:rPr sz="1200" spc="-3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d’utilisation</a:t>
            </a:r>
            <a:r>
              <a:rPr sz="1200" spc="-4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&lt;&lt;ajouter</a:t>
            </a:r>
            <a:r>
              <a:rPr sz="1200" spc="-2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4" action="ppaction://hlinksldjump"/>
              </a:rPr>
              <a:t>un</a:t>
            </a:r>
            <a:r>
              <a:rPr sz="1200" spc="-3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4" action="ppaction://hlinksldjump"/>
              </a:rPr>
              <a:t>employé&gt;&gt;.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0688" y="2055621"/>
            <a:ext cx="260223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9265" lvl="1" indent="-456565">
              <a:lnSpc>
                <a:spcPct val="100000"/>
              </a:lnSpc>
              <a:spcBef>
                <a:spcPts val="745"/>
              </a:spcBef>
              <a:buAutoNum type="arabicPeriod" startAt="3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5" action="ppaction://hlinksldjump"/>
              </a:rPr>
              <a:t>Diagramme</a:t>
            </a:r>
            <a:r>
              <a:rPr sz="1200" spc="-2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5" action="ppaction://hlinksldjump"/>
              </a:rPr>
              <a:t>de</a:t>
            </a:r>
            <a:r>
              <a:rPr sz="1200" spc="-2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5" action="ppaction://hlinksldjump"/>
              </a:rPr>
              <a:t>Classe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50"/>
              </a:spcBef>
              <a:buAutoNum type="arabicPeriod" startAt="3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6" action="ppaction://hlinksldjump"/>
              </a:rPr>
              <a:t>Conception</a:t>
            </a:r>
            <a:r>
              <a:rPr sz="1200" spc="-1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de</a:t>
            </a:r>
            <a:r>
              <a:rPr sz="1200" spc="-2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la</a:t>
            </a:r>
            <a:r>
              <a:rPr sz="1200" spc="-2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base</a:t>
            </a:r>
            <a:r>
              <a:rPr sz="1200" spc="-2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6" action="ppaction://hlinksldjump"/>
              </a:rPr>
              <a:t>de</a:t>
            </a:r>
            <a:r>
              <a:rPr sz="1200" spc="-2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6" action="ppaction://hlinksldjump"/>
              </a:rPr>
              <a:t>données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8288" y="2585973"/>
            <a:ext cx="1456055" cy="553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  <a:tabLst>
                <a:tab pos="316865" algn="l"/>
              </a:tabLst>
            </a:pPr>
            <a:r>
              <a:rPr sz="1200" spc="-25" dirty="0">
                <a:latin typeface="Calibri"/>
                <a:cs typeface="Calibri"/>
                <a:hlinkClick r:id="rId7" action="ppaction://hlinksldjump"/>
              </a:rPr>
              <a:t>7.</a:t>
            </a:r>
            <a:r>
              <a:rPr sz="1200" dirty="0">
                <a:latin typeface="Calibri"/>
                <a:cs typeface="Calibri"/>
                <a:hlinkClick r:id="rId7" action="ppaction://hlinksldjump"/>
              </a:rPr>
              <a:t>	</a:t>
            </a:r>
            <a:r>
              <a:rPr sz="1200" spc="-10" dirty="0">
                <a:latin typeface="Calibri"/>
                <a:cs typeface="Calibri"/>
                <a:hlinkClick r:id="rId7" action="ppaction://hlinksldjump"/>
              </a:rPr>
              <a:t>Conclusion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Chapitre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4</a:t>
            </a:r>
            <a:r>
              <a:rPr sz="1200" spc="-1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8" action="ppaction://hlinksldjump"/>
              </a:rPr>
              <a:t>:</a:t>
            </a:r>
            <a:r>
              <a:rPr sz="1200" spc="-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8" action="ppaction://hlinksldjump"/>
              </a:rPr>
              <a:t>Réalisation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8288" y="3114421"/>
            <a:ext cx="2992120" cy="55372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316865" algn="l"/>
              </a:tabLst>
            </a:pP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Introduction</a:t>
            </a:r>
            <a:endParaRPr sz="1200">
              <a:latin typeface="Calibri"/>
              <a:cs typeface="Calibri"/>
            </a:endParaRPr>
          </a:p>
          <a:p>
            <a:pPr marL="316865" indent="-304165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316865" algn="l"/>
              </a:tabLst>
            </a:pPr>
            <a:r>
              <a:rPr sz="1200" dirty="0">
                <a:latin typeface="Calibri"/>
                <a:cs typeface="Calibri"/>
                <a:hlinkClick r:id="rId9" action="ppaction://hlinksldjump"/>
              </a:rPr>
              <a:t>Présentation de</a:t>
            </a:r>
            <a:r>
              <a:rPr sz="1200" spc="-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l’environnement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 de</a:t>
            </a:r>
            <a:r>
              <a:rPr sz="1200" spc="1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travail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0688" y="3724782"/>
            <a:ext cx="1906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spc="-20" dirty="0">
                <a:latin typeface="Calibri"/>
                <a:cs typeface="Calibri"/>
                <a:hlinkClick r:id="rId9" action="ppaction://hlinksldjump"/>
              </a:rPr>
              <a:t>2.1.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	Environnement</a:t>
            </a:r>
            <a:r>
              <a:rPr sz="1200" spc="-6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logiciel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3088" y="3907662"/>
            <a:ext cx="3053715" cy="161036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545465" lvl="2" indent="-5327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9" action="ppaction://hlinksldjump"/>
              </a:rPr>
              <a:t>Système</a:t>
            </a:r>
            <a:r>
              <a:rPr sz="1200" spc="-4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d’exploitation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9" action="ppaction://hlinksldjump"/>
              </a:rPr>
              <a:t>Environnement</a:t>
            </a:r>
            <a:r>
              <a:rPr sz="1200" spc="-4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de</a:t>
            </a:r>
            <a:r>
              <a:rPr sz="1200" spc="-5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développement</a:t>
            </a:r>
            <a:r>
              <a:rPr sz="1200" spc="-3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20" dirty="0">
                <a:latin typeface="Calibri"/>
                <a:cs typeface="Calibri"/>
                <a:hlinkClick r:id="rId9" action="ppaction://hlinksldjump"/>
              </a:rPr>
              <a:t>(IDE)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9" action="ppaction://hlinksldjump"/>
              </a:rPr>
              <a:t>Base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9" action="ppaction://hlinksldjump"/>
              </a:rPr>
              <a:t>de</a:t>
            </a:r>
            <a:r>
              <a:rPr sz="1200" spc="-2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9" action="ppaction://hlinksldjump"/>
              </a:rPr>
              <a:t>données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10" action="ppaction://hlinksldjump"/>
              </a:rPr>
              <a:t>Frameworks</a:t>
            </a:r>
            <a:r>
              <a:rPr sz="1200" spc="-3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0" action="ppaction://hlinksldjump"/>
              </a:rPr>
              <a:t>et</a:t>
            </a:r>
            <a:r>
              <a:rPr sz="1200" spc="-3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0" action="ppaction://hlinksldjump"/>
              </a:rPr>
              <a:t>bibliothèques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11" action="ppaction://hlinksldjump"/>
              </a:rPr>
              <a:t>Langages</a:t>
            </a:r>
            <a:r>
              <a:rPr sz="1200" spc="-5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1" action="ppaction://hlinksldjump"/>
              </a:rPr>
              <a:t>informatiques</a:t>
            </a:r>
            <a:endParaRPr sz="1200">
              <a:latin typeface="Calibri"/>
              <a:cs typeface="Calibri"/>
            </a:endParaRPr>
          </a:p>
          <a:p>
            <a:pPr marL="545465" lvl="2" indent="-53276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45465" algn="l"/>
              </a:tabLst>
            </a:pPr>
            <a:r>
              <a:rPr sz="1200" dirty="0">
                <a:latin typeface="Calibri"/>
                <a:cs typeface="Calibri"/>
                <a:hlinkClick r:id="rId12" action="ppaction://hlinksldjump"/>
              </a:rPr>
              <a:t>Technique</a:t>
            </a:r>
            <a:r>
              <a:rPr sz="1200" spc="-3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2" action="ppaction://hlinksldjump"/>
              </a:rPr>
              <a:t>et</a:t>
            </a:r>
            <a:r>
              <a:rPr sz="1200" spc="-2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2" action="ppaction://hlinksldjump"/>
              </a:rPr>
              <a:t>architecture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40688" y="5573394"/>
            <a:ext cx="19945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spc="-20" dirty="0">
                <a:latin typeface="Calibri"/>
                <a:cs typeface="Calibri"/>
                <a:hlinkClick r:id="rId13" action="ppaction://hlinksldjump"/>
              </a:rPr>
              <a:t>2.2.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	Environnement</a:t>
            </a:r>
            <a:r>
              <a:rPr sz="1200" spc="-6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matériel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8288" y="5838570"/>
            <a:ext cx="2107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sz="1200" spc="-25" dirty="0">
                <a:latin typeface="Calibri"/>
                <a:cs typeface="Calibri"/>
                <a:hlinkClick r:id="rId13" action="ppaction://hlinksldjump"/>
              </a:rPr>
              <a:t>3.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	Présentation</a:t>
            </a:r>
            <a:r>
              <a:rPr sz="1200" spc="-3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de</a:t>
            </a:r>
            <a:r>
              <a:rPr sz="1200" spc="-40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l’application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0688" y="6020180"/>
            <a:ext cx="315849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9265" lvl="1" indent="-456565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13" action="ppaction://hlinksldjump"/>
              </a:rPr>
              <a:t>Architecture</a:t>
            </a:r>
            <a:r>
              <a:rPr sz="1200" spc="-30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3" action="ppaction://hlinksldjump"/>
              </a:rPr>
              <a:t>de</a:t>
            </a:r>
            <a:r>
              <a:rPr sz="1200" spc="-35" dirty="0">
                <a:latin typeface="Calibri"/>
                <a:cs typeface="Calibri"/>
                <a:hlinkClick r:id="rId13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3" action="ppaction://hlinksldjump"/>
              </a:rPr>
              <a:t>l’application</a:t>
            </a:r>
            <a:endParaRPr sz="1200">
              <a:latin typeface="Calibri"/>
              <a:cs typeface="Calibri"/>
            </a:endParaRPr>
          </a:p>
          <a:p>
            <a:pPr marL="469265" lvl="1" indent="-45656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69265" algn="l"/>
              </a:tabLst>
            </a:pPr>
            <a:r>
              <a:rPr sz="1200" dirty="0">
                <a:latin typeface="Calibri"/>
                <a:cs typeface="Calibri"/>
                <a:hlinkClick r:id="rId14" action="ppaction://hlinksldjump"/>
              </a:rPr>
              <a:t>Présentation</a:t>
            </a:r>
            <a:r>
              <a:rPr sz="1200" spc="-3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des</a:t>
            </a:r>
            <a:r>
              <a:rPr sz="1200" spc="-4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interfaces</a:t>
            </a:r>
            <a:r>
              <a:rPr sz="1200" spc="-25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dirty="0">
                <a:latin typeface="Calibri"/>
                <a:cs typeface="Calibri"/>
                <a:hlinkClick r:id="rId14" action="ppaction://hlinksldjump"/>
              </a:rPr>
              <a:t>de</a:t>
            </a:r>
            <a:r>
              <a:rPr sz="1200" spc="-40" dirty="0">
                <a:latin typeface="Calibri"/>
                <a:cs typeface="Calibri"/>
                <a:hlinkClick r:id="rId14" action="ppaction://hlinksldjump"/>
              </a:rPr>
              <a:t> </a:t>
            </a:r>
            <a:r>
              <a:rPr sz="1200" spc="-10" dirty="0">
                <a:latin typeface="Calibri"/>
                <a:cs typeface="Calibri"/>
                <a:hlinkClick r:id="rId14" action="ppaction://hlinksldjump"/>
              </a:rPr>
              <a:t>l’application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8288" y="6571720"/>
            <a:ext cx="1694180" cy="59055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  <a:tabLst>
                <a:tab pos="316865" algn="l"/>
              </a:tabLst>
            </a:pPr>
            <a:r>
              <a:rPr sz="1200" spc="-25" dirty="0">
                <a:latin typeface="Calibri"/>
                <a:cs typeface="Calibri"/>
                <a:hlinkClick r:id="rId15" action="ppaction://hlinksldjump"/>
              </a:rPr>
              <a:t>4.</a:t>
            </a:r>
            <a:r>
              <a:rPr sz="1200" dirty="0">
                <a:latin typeface="Calibri"/>
                <a:cs typeface="Calibri"/>
                <a:hlinkClick r:id="rId15" action="ppaction://hlinksldjump"/>
              </a:rPr>
              <a:t>	</a:t>
            </a:r>
            <a:r>
              <a:rPr sz="1200" spc="-10" dirty="0">
                <a:latin typeface="Calibri"/>
                <a:cs typeface="Calibri"/>
                <a:hlinkClick r:id="rId15" action="ppaction://hlinksldjump"/>
              </a:rPr>
              <a:t>Conclusion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600" spc="-10" dirty="0">
                <a:solidFill>
                  <a:srgbClr val="1F487C"/>
                </a:solidFill>
                <a:latin typeface="Calibri"/>
                <a:cs typeface="Calibri"/>
              </a:rPr>
              <a:t>Conclusion</a:t>
            </a:r>
            <a:r>
              <a:rPr sz="16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F487C"/>
                </a:solidFill>
                <a:latin typeface="Calibri"/>
                <a:cs typeface="Calibri"/>
              </a:rPr>
              <a:t>générale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79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42720" y="820937"/>
            <a:ext cx="5659755" cy="7709534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14325" indent="-276225">
              <a:lnSpc>
                <a:spcPct val="100000"/>
              </a:lnSpc>
              <a:spcBef>
                <a:spcPts val="550"/>
              </a:spcBef>
              <a:buClr>
                <a:srgbClr val="2E5395"/>
              </a:buClr>
              <a:buFont typeface="Calibri"/>
              <a:buAutoNum type="arabicPeriod"/>
              <a:tabLst>
                <a:tab pos="314325" algn="l"/>
              </a:tabLst>
            </a:pP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Introduction</a:t>
            </a:r>
            <a:endParaRPr sz="1600">
              <a:latin typeface="Calibri"/>
              <a:cs typeface="Calibri"/>
            </a:endParaRPr>
          </a:p>
          <a:p>
            <a:pPr marL="314960" marR="32384" algn="just">
              <a:lnSpc>
                <a:spcPct val="109800"/>
              </a:lnSpc>
              <a:spcBef>
                <a:spcPts val="200"/>
              </a:spcBef>
            </a:pPr>
            <a:r>
              <a:rPr sz="1200" dirty="0">
                <a:latin typeface="Calibri"/>
                <a:cs typeface="Calibri"/>
              </a:rPr>
              <a:t>Dans</a:t>
            </a:r>
            <a:r>
              <a:rPr sz="1200" spc="2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2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chapitre,</a:t>
            </a:r>
            <a:r>
              <a:rPr sz="1200" spc="25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5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allons</a:t>
            </a:r>
            <a:r>
              <a:rPr sz="1200" spc="25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présenter</a:t>
            </a:r>
            <a:r>
              <a:rPr sz="1200" spc="27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l’architecture</a:t>
            </a:r>
            <a:r>
              <a:rPr sz="1200" spc="2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globale</a:t>
            </a:r>
            <a:r>
              <a:rPr sz="1200" spc="25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54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que </a:t>
            </a:r>
            <a:r>
              <a:rPr sz="1200" dirty="0">
                <a:latin typeface="Calibri"/>
                <a:cs typeface="Calibri"/>
              </a:rPr>
              <a:t>l'environnement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«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»,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outils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développement 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seront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décrits,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enfin,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terminera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d’écran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l’application.</a:t>
            </a:r>
            <a:endParaRPr sz="1200">
              <a:latin typeface="Calibri"/>
              <a:cs typeface="Calibri"/>
            </a:endParaRPr>
          </a:p>
          <a:p>
            <a:pPr marL="314325" indent="-276225">
              <a:lnSpc>
                <a:spcPct val="100000"/>
              </a:lnSpc>
              <a:spcBef>
                <a:spcPts val="1330"/>
              </a:spcBef>
              <a:buClr>
                <a:srgbClr val="2E5395"/>
              </a:buClr>
              <a:buFont typeface="Calibri"/>
              <a:buAutoNum type="arabicPeriod" startAt="2"/>
              <a:tabLst>
                <a:tab pos="31432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Présentation</a:t>
            </a:r>
            <a:r>
              <a:rPr sz="1600" spc="-6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600" spc="-5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l’environnement</a:t>
            </a:r>
            <a:r>
              <a:rPr sz="16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600" spc="-5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travail</a:t>
            </a:r>
            <a:endParaRPr sz="1600">
              <a:latin typeface="Calibri"/>
              <a:cs typeface="Calibri"/>
            </a:endParaRPr>
          </a:p>
          <a:p>
            <a:pPr marL="671195" lvl="1" indent="-272415">
              <a:lnSpc>
                <a:spcPct val="100000"/>
              </a:lnSpc>
              <a:spcBef>
                <a:spcPts val="1330"/>
              </a:spcBef>
              <a:buClr>
                <a:srgbClr val="2E5395"/>
              </a:buClr>
              <a:buFont typeface="Calibri"/>
              <a:buAutoNum type="arabicPeriod"/>
              <a:tabLst>
                <a:tab pos="671195" algn="l"/>
              </a:tabLst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Environnement</a:t>
            </a:r>
            <a:r>
              <a:rPr sz="1300" spc="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logiciel</a:t>
            </a:r>
            <a:endParaRPr sz="1300">
              <a:latin typeface="Calibri"/>
              <a:cs typeface="Calibri"/>
            </a:endParaRPr>
          </a:p>
          <a:p>
            <a:pPr marL="1229995" lvl="2" indent="-471170">
              <a:lnSpc>
                <a:spcPct val="100000"/>
              </a:lnSpc>
              <a:spcBef>
                <a:spcPts val="1275"/>
              </a:spcBef>
              <a:buClr>
                <a:srgbClr val="1F3862"/>
              </a:buClr>
              <a:buFont typeface="Calibri"/>
              <a:buAutoNum type="arabicPeriod"/>
              <a:tabLst>
                <a:tab pos="122999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Système</a:t>
            </a:r>
            <a:r>
              <a:rPr sz="1200" spc="-4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d’exploitation</a:t>
            </a:r>
            <a:endParaRPr sz="1200">
              <a:latin typeface="Calibri"/>
              <a:cs typeface="Calibri"/>
            </a:endParaRPr>
          </a:p>
          <a:p>
            <a:pPr marL="983615" lvl="3" indent="-226695" algn="just">
              <a:lnSpc>
                <a:spcPct val="100000"/>
              </a:lnSpc>
              <a:spcBef>
                <a:spcPts val="400"/>
              </a:spcBef>
              <a:buFont typeface="Segoe UI Symbol"/>
              <a:buChar char="⮚"/>
              <a:tabLst>
                <a:tab pos="983615" algn="l"/>
              </a:tabLst>
            </a:pPr>
            <a:r>
              <a:rPr sz="1200" dirty="0">
                <a:latin typeface="Calibri"/>
                <a:cs typeface="Calibri"/>
              </a:rPr>
              <a:t>Windows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version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10.</a:t>
            </a:r>
            <a:endParaRPr sz="1200">
              <a:latin typeface="Calibri"/>
              <a:cs typeface="Calibri"/>
            </a:endParaRPr>
          </a:p>
          <a:p>
            <a:pPr marL="1229995" lvl="2" indent="-471170">
              <a:lnSpc>
                <a:spcPct val="100000"/>
              </a:lnSpc>
              <a:spcBef>
                <a:spcPts val="1235"/>
              </a:spcBef>
              <a:buClr>
                <a:srgbClr val="1F3862"/>
              </a:buClr>
              <a:buFont typeface="Calibri"/>
              <a:buAutoNum type="arabicPeriod" startAt="2"/>
              <a:tabLst>
                <a:tab pos="1229995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Environnement</a:t>
            </a:r>
            <a:r>
              <a:rPr sz="1200" spc="-4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de</a:t>
            </a:r>
            <a:r>
              <a:rPr sz="1200" spc="-5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développement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1F3862"/>
                </a:solidFill>
                <a:latin typeface="Calibri"/>
                <a:cs typeface="Calibri"/>
              </a:rPr>
              <a:t>(IDE)</a:t>
            </a:r>
            <a:endParaRPr sz="1200">
              <a:latin typeface="Calibri"/>
              <a:cs typeface="Calibri"/>
            </a:endParaRPr>
          </a:p>
          <a:p>
            <a:pPr marL="983615" lvl="3" indent="-226695" algn="just">
              <a:lnSpc>
                <a:spcPct val="100000"/>
              </a:lnSpc>
              <a:spcBef>
                <a:spcPts val="409"/>
              </a:spcBef>
              <a:buFont typeface="Segoe UI Symbol"/>
              <a:buChar char="⮚"/>
              <a:tabLst>
                <a:tab pos="983615" algn="l"/>
              </a:tabLst>
            </a:pPr>
            <a:r>
              <a:rPr sz="1200" dirty="0">
                <a:latin typeface="Calibri"/>
                <a:cs typeface="Calibri"/>
              </a:rPr>
              <a:t>Sublime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Text.</a:t>
            </a:r>
            <a:endParaRPr sz="1200">
              <a:latin typeface="Calibri"/>
              <a:cs typeface="Calibri"/>
            </a:endParaRPr>
          </a:p>
          <a:p>
            <a:pPr marL="983615" lvl="3" indent="-226695" algn="just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983615" algn="l"/>
              </a:tabLst>
            </a:pPr>
            <a:r>
              <a:rPr sz="1200" dirty="0">
                <a:latin typeface="Calibri"/>
                <a:cs typeface="Calibri"/>
              </a:rPr>
              <a:t>Visuel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Studio.</a:t>
            </a:r>
            <a:endParaRPr sz="1200">
              <a:latin typeface="Calibri"/>
              <a:cs typeface="Calibri"/>
            </a:endParaRPr>
          </a:p>
          <a:p>
            <a:pPr marL="983615" marR="35560" lvl="3" indent="-226695" algn="just">
              <a:lnSpc>
                <a:spcPct val="116700"/>
              </a:lnSpc>
              <a:spcBef>
                <a:spcPts val="155"/>
              </a:spcBef>
              <a:buFont typeface="Segoe UI Symbol"/>
              <a:buChar char="⮚"/>
              <a:tabLst>
                <a:tab pos="985519" algn="l"/>
              </a:tabLst>
            </a:pPr>
            <a:r>
              <a:rPr sz="1200" dirty="0">
                <a:latin typeface="Calibri"/>
                <a:cs typeface="Calibri"/>
              </a:rPr>
              <a:t>Xampp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XAMPP</a:t>
            </a:r>
            <a:r>
              <a:rPr sz="1200" spc="4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4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Apache 	</a:t>
            </a:r>
            <a:r>
              <a:rPr sz="1200" dirty="0">
                <a:latin typeface="Calibri"/>
                <a:cs typeface="Calibri"/>
              </a:rPr>
              <a:t>Friends.qui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connu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local</a:t>
            </a:r>
            <a:r>
              <a:rPr sz="1200" spc="4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fournit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	</a:t>
            </a:r>
            <a:r>
              <a:rPr sz="1200" dirty="0">
                <a:latin typeface="Calibri"/>
                <a:cs typeface="Calibri"/>
              </a:rPr>
              <a:t>environnement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Apache,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MariaDB,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Perl.</a:t>
            </a:r>
            <a:endParaRPr sz="1200">
              <a:latin typeface="Calibri"/>
              <a:cs typeface="Calibri"/>
            </a:endParaRPr>
          </a:p>
          <a:p>
            <a:pPr marL="985519" algn="just">
              <a:lnSpc>
                <a:spcPct val="100000"/>
              </a:lnSpc>
              <a:spcBef>
                <a:spcPts val="1250"/>
              </a:spcBef>
            </a:pPr>
            <a:r>
              <a:rPr sz="1200" dirty="0">
                <a:latin typeface="Calibri"/>
                <a:cs typeface="Calibri"/>
              </a:rPr>
              <a:t>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l'environnement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approprié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sur</a:t>
            </a:r>
            <a:endParaRPr sz="1200">
              <a:latin typeface="Calibri"/>
              <a:cs typeface="Calibri"/>
            </a:endParaRPr>
          </a:p>
          <a:p>
            <a:pPr marL="985519" algn="just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l’ordinateur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local.</a:t>
            </a:r>
            <a:endParaRPr sz="1200">
              <a:latin typeface="Calibri"/>
              <a:cs typeface="Calibri"/>
            </a:endParaRPr>
          </a:p>
          <a:p>
            <a:pPr marL="985519" marR="30480" algn="just">
              <a:lnSpc>
                <a:spcPct val="117200"/>
              </a:lnSpc>
              <a:spcBef>
                <a:spcPts val="1000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complète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XAMPP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</a:t>
            </a:r>
            <a:r>
              <a:rPr sz="1200" dirty="0">
                <a:latin typeface="Calibri"/>
                <a:cs typeface="Calibri"/>
              </a:rPr>
              <a:t>platform,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 </a:t>
            </a:r>
            <a:r>
              <a:rPr sz="1200" dirty="0">
                <a:latin typeface="Calibri"/>
                <a:cs typeface="Calibri"/>
              </a:rPr>
              <a:t>platform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généralement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qu'il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fonctionner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n'importe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quel </a:t>
            </a:r>
            <a:r>
              <a:rPr sz="1200" dirty="0">
                <a:latin typeface="Calibri"/>
                <a:cs typeface="Calibri"/>
              </a:rPr>
              <a:t>ordinateur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n'importe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d'exploitation,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Apache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server,</a:t>
            </a:r>
            <a:endParaRPr sz="1200">
              <a:latin typeface="Calibri"/>
              <a:cs typeface="Calibri"/>
            </a:endParaRPr>
          </a:p>
          <a:p>
            <a:pPr marL="985519" algn="just">
              <a:lnSpc>
                <a:spcPct val="100000"/>
              </a:lnSpc>
              <a:spcBef>
                <a:spcPts val="240"/>
              </a:spcBef>
            </a:pPr>
            <a:r>
              <a:rPr sz="1200" spc="-10" dirty="0">
                <a:latin typeface="Calibri"/>
                <a:cs typeface="Calibri"/>
              </a:rPr>
              <a:t>(M)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MariaDB,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(P)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PHP,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(P)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(Practical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Reporting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Language)</a:t>
            </a:r>
            <a:endParaRPr sz="1200">
              <a:latin typeface="Calibri"/>
              <a:cs typeface="Calibri"/>
            </a:endParaRPr>
          </a:p>
          <a:p>
            <a:pPr marL="985519" marR="37465" algn="just">
              <a:lnSpc>
                <a:spcPct val="1167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est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programmation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généraliste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haut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utilisé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développement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d'applications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758825">
              <a:lnSpc>
                <a:spcPct val="100000"/>
              </a:lnSpc>
              <a:spcBef>
                <a:spcPts val="1250"/>
              </a:spcBef>
              <a:tabLst>
                <a:tab pos="1229995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2.1.3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	Base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de</a:t>
            </a:r>
            <a:r>
              <a:rPr sz="1200" spc="-2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données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60"/>
              </a:spcBef>
            </a:pPr>
            <a:endParaRPr sz="1200">
              <a:latin typeface="Calibri"/>
              <a:cs typeface="Calibri"/>
            </a:endParaRPr>
          </a:p>
          <a:p>
            <a:pPr marL="756920" algn="just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MySQL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30" baseline="27777" dirty="0">
                <a:latin typeface="Calibri"/>
                <a:cs typeface="Calibri"/>
              </a:rPr>
              <a:t>[19]</a:t>
            </a:r>
            <a:endParaRPr sz="1200" baseline="27777">
              <a:latin typeface="Calibri"/>
              <a:cs typeface="Calibri"/>
            </a:endParaRPr>
          </a:p>
          <a:p>
            <a:pPr marL="756920" marR="34290" algn="just">
              <a:lnSpc>
                <a:spcPct val="1097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Une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société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suédoise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appelée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MySQL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initialement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MySQL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1994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ensuite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société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américaine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Microsystems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acheté </a:t>
            </a:r>
            <a:r>
              <a:rPr sz="1200" dirty="0">
                <a:latin typeface="Calibri"/>
                <a:cs typeface="Calibri"/>
              </a:rPr>
              <a:t>MySQL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2008.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géant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américain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technologie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Oracle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acquis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Sun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7398" y="861822"/>
            <a:ext cx="3503929" cy="1934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90" algn="just">
              <a:lnSpc>
                <a:spcPct val="1101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Microsystems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lui-</a:t>
            </a:r>
            <a:r>
              <a:rPr sz="1200" dirty="0">
                <a:latin typeface="Calibri"/>
                <a:cs typeface="Calibri"/>
              </a:rPr>
              <a:t>même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2010,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MySQL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est </a:t>
            </a:r>
            <a:r>
              <a:rPr sz="1200" dirty="0">
                <a:latin typeface="Calibri"/>
                <a:cs typeface="Calibri"/>
              </a:rPr>
              <a:t>pratiquement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détenu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Oracle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depuis.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MySQL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 </a:t>
            </a:r>
            <a:r>
              <a:rPr sz="1200" dirty="0">
                <a:latin typeface="Calibri"/>
                <a:cs typeface="Calibri"/>
              </a:rPr>
              <a:t>relationnelle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(SGBDR)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langage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requête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structuré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(SQL)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4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modèle</a:t>
            </a:r>
            <a:r>
              <a:rPr sz="1200" spc="409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client- </a:t>
            </a:r>
            <a:r>
              <a:rPr sz="1200" dirty="0">
                <a:latin typeface="Calibri"/>
                <a:cs typeface="Calibri"/>
              </a:rPr>
              <a:t>serveur.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SGBDR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logiciel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utilisé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 gérer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données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modèle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relationnel.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disponible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double </a:t>
            </a:r>
            <a:r>
              <a:rPr sz="1200" dirty="0">
                <a:latin typeface="Calibri"/>
                <a:cs typeface="Calibri"/>
              </a:rPr>
              <a:t>licence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GPL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propriétaire.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00022" y="3491609"/>
            <a:ext cx="5026025" cy="32677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340"/>
              </a:spcBef>
              <a:tabLst>
                <a:tab pos="572770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2.1.4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	Frameworks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et</a:t>
            </a:r>
            <a:r>
              <a:rPr sz="1200" spc="-30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bibliothèques</a:t>
            </a:r>
            <a:endParaRPr sz="1200">
              <a:latin typeface="Calibri"/>
              <a:cs typeface="Calibri"/>
            </a:endParaRPr>
          </a:p>
          <a:p>
            <a:pPr marL="101600" algn="just">
              <a:lnSpc>
                <a:spcPct val="100000"/>
              </a:lnSpc>
              <a:spcBef>
                <a:spcPts val="240"/>
              </a:spcBef>
            </a:pPr>
            <a:r>
              <a:rPr sz="1200" b="1" dirty="0">
                <a:latin typeface="Calibri"/>
                <a:cs typeface="Calibri"/>
              </a:rPr>
              <a:t>La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Framework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30" baseline="27777" dirty="0">
                <a:latin typeface="Calibri"/>
                <a:cs typeface="Calibri"/>
              </a:rPr>
              <a:t>[20]</a:t>
            </a:r>
            <a:endParaRPr sz="1200" baseline="27777">
              <a:latin typeface="Calibri"/>
              <a:cs typeface="Calibri"/>
            </a:endParaRPr>
          </a:p>
          <a:p>
            <a:pPr marL="101600" marR="55880" algn="just">
              <a:lnSpc>
                <a:spcPct val="1096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Framework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ensemble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composants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logiciels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permettant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faciliter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notamment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structuration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code,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mais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déjà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implémenté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prêtes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l’emploi.</a:t>
            </a:r>
            <a:endParaRPr sz="1200">
              <a:latin typeface="Calibri"/>
              <a:cs typeface="Calibri"/>
            </a:endParaRPr>
          </a:p>
          <a:p>
            <a:pPr marL="101600" marR="55880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d’intégrer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codes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5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déjà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écrites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48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développeur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communauté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réutiliser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cadre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“Don’t </a:t>
            </a:r>
            <a:r>
              <a:rPr sz="1200" dirty="0">
                <a:latin typeface="Calibri"/>
                <a:cs typeface="Calibri"/>
              </a:rPr>
              <a:t>Repeat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Yourself”.</a:t>
            </a:r>
            <a:endParaRPr sz="1200">
              <a:latin typeface="Calibri"/>
              <a:cs typeface="Calibri"/>
            </a:endParaRPr>
          </a:p>
          <a:p>
            <a:pPr marL="101600" marR="58419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toujours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associé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(java,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PHP, </a:t>
            </a:r>
            <a:r>
              <a:rPr sz="1200" spc="-10" dirty="0">
                <a:latin typeface="Calibri"/>
                <a:cs typeface="Calibri"/>
              </a:rPr>
              <a:t>JavaScript).</a:t>
            </a:r>
            <a:endParaRPr sz="1200">
              <a:latin typeface="Calibri"/>
              <a:cs typeface="Calibri"/>
            </a:endParaRPr>
          </a:p>
          <a:p>
            <a:pPr marL="114935" marR="53340" algn="just">
              <a:lnSpc>
                <a:spcPct val="109600"/>
              </a:lnSpc>
              <a:spcBef>
                <a:spcPts val="815"/>
              </a:spcBef>
            </a:pPr>
            <a:r>
              <a:rPr sz="1200" dirty="0">
                <a:latin typeface="Calibri"/>
                <a:cs typeface="Calibri"/>
              </a:rPr>
              <a:t>Parmi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connus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citer,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Symfony,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Laravel,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Django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express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Nodejs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côté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backend.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Angular,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Js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frontend</a:t>
            </a:r>
            <a:r>
              <a:rPr sz="1200" spc="415" dirty="0">
                <a:latin typeface="Calibri"/>
                <a:cs typeface="Calibri"/>
              </a:rPr>
              <a:t>    </a:t>
            </a:r>
            <a:r>
              <a:rPr sz="1200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39138" y="7155560"/>
            <a:ext cx="3292475" cy="221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algn="just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Bootstrap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30" baseline="27777" dirty="0">
                <a:latin typeface="Calibri"/>
                <a:cs typeface="Calibri"/>
              </a:rPr>
              <a:t>[21]</a:t>
            </a:r>
            <a:endParaRPr sz="1200" baseline="27777">
              <a:latin typeface="Calibri"/>
              <a:cs typeface="Calibri"/>
            </a:endParaRPr>
          </a:p>
          <a:p>
            <a:pPr marL="76200" marR="40640" algn="just">
              <a:lnSpc>
                <a:spcPct val="1099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Bootstrap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 un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gratuit 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10" dirty="0">
                <a:latin typeface="Calibri"/>
                <a:cs typeface="Calibri"/>
              </a:rPr>
              <a:t> source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9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459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orienté</a:t>
            </a:r>
            <a:r>
              <a:rPr sz="1200" spc="47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interface </a:t>
            </a:r>
            <a:r>
              <a:rPr sz="1200" dirty="0">
                <a:latin typeface="Calibri"/>
                <a:cs typeface="Calibri"/>
              </a:rPr>
              <a:t>graphique,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celui-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collection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massive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morceaux</a:t>
            </a:r>
            <a:r>
              <a:rPr sz="1200" spc="4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codes</a:t>
            </a:r>
            <a:r>
              <a:rPr sz="1200" spc="40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réutilisables</a:t>
            </a:r>
            <a:r>
              <a:rPr sz="1200" spc="40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4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polyvalents écrits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CSS,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HTML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JavaScript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afin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développer des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pages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réactives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responsives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rapidement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facilement.</a:t>
            </a:r>
            <a:endParaRPr sz="1200">
              <a:latin typeface="Calibri"/>
              <a:cs typeface="Calibri"/>
            </a:endParaRPr>
          </a:p>
          <a:p>
            <a:pPr marL="76200" marR="45085" algn="just">
              <a:lnSpc>
                <a:spcPct val="11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Bootstrap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été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développé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Twitter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2011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 </a:t>
            </a:r>
            <a:r>
              <a:rPr sz="1200" dirty="0">
                <a:latin typeface="Calibri"/>
                <a:cs typeface="Calibri"/>
              </a:rPr>
              <a:t>sortit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GitHub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même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année.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63401" y="992063"/>
            <a:ext cx="1961211" cy="169916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6654" y="7601811"/>
            <a:ext cx="1767895" cy="170218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80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2638" y="861822"/>
            <a:ext cx="4871720" cy="2138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algn="just">
              <a:lnSpc>
                <a:spcPct val="1101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fichiers,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principaux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fichiers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gèrent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l'interface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utilisateur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marR="6350" algn="just">
              <a:lnSpc>
                <a:spcPct val="110000"/>
              </a:lnSpc>
              <a:spcBef>
                <a:spcPts val="790"/>
              </a:spcBef>
            </a:pPr>
            <a:r>
              <a:rPr sz="1200" spc="-10" dirty="0">
                <a:latin typeface="Calibri"/>
                <a:cs typeface="Calibri"/>
              </a:rPr>
              <a:t>Bootstrap.css</a:t>
            </a:r>
            <a:r>
              <a:rPr sz="1200" dirty="0">
                <a:latin typeface="Calibri"/>
                <a:cs typeface="Calibri"/>
              </a:rPr>
              <a:t> 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gère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d'un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Bootstrap.js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 fichier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 partie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Bootstrap.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compose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fichiers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responsables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l’interactivité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Glyphicons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ensemble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polices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d'icônes,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d’entre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adéquat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essentielles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celles-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sont </a:t>
            </a:r>
            <a:r>
              <a:rPr sz="1200" dirty="0">
                <a:latin typeface="Calibri"/>
                <a:cs typeface="Calibri"/>
              </a:rPr>
              <a:t>gratuites,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icônes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élégantes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vendues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Glyphicons.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88338" y="3698875"/>
            <a:ext cx="5035550" cy="4935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Framework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Laravel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30" baseline="27777" dirty="0">
                <a:latin typeface="Calibri"/>
                <a:cs typeface="Calibri"/>
              </a:rPr>
              <a:t>[22]</a:t>
            </a:r>
            <a:endParaRPr sz="1200" baseline="27777">
              <a:latin typeface="Calibri"/>
              <a:cs typeface="Calibri"/>
            </a:endParaRPr>
          </a:p>
          <a:p>
            <a:pPr marL="127000" marR="1600200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Laravel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actuellement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1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version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6.9.0,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robuste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</a:t>
            </a:r>
            <a:r>
              <a:rPr sz="1200" spc="4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à </a:t>
            </a:r>
            <a:r>
              <a:rPr sz="1200" dirty="0">
                <a:latin typeface="Calibri"/>
                <a:cs typeface="Calibri"/>
              </a:rPr>
              <a:t>comprendre,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patron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MVC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orienté objet.</a:t>
            </a:r>
            <a:endParaRPr sz="1200">
              <a:latin typeface="Calibri"/>
              <a:cs typeface="Calibri"/>
            </a:endParaRPr>
          </a:p>
          <a:p>
            <a:pPr marL="127000" marR="1605280" algn="just">
              <a:lnSpc>
                <a:spcPct val="1099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Créé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Taylor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Otwell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2011,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laravel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une </a:t>
            </a:r>
            <a:r>
              <a:rPr sz="1200" dirty="0">
                <a:latin typeface="Calibri"/>
                <a:cs typeface="Calibri"/>
              </a:rPr>
              <a:t>nouvelle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façon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concevoir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utilisant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manière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efficace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composants </a:t>
            </a:r>
            <a:r>
              <a:rPr sz="1200" dirty="0">
                <a:latin typeface="Calibri"/>
                <a:cs typeface="Calibri"/>
              </a:rPr>
              <a:t>déjà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existant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d’autres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laravel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basé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symfony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 </a:t>
            </a:r>
            <a:r>
              <a:rPr sz="1200" dirty="0">
                <a:latin typeface="Calibri"/>
                <a:cs typeface="Calibri"/>
              </a:rPr>
              <a:t>moins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30%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lignes.</a:t>
            </a:r>
            <a:endParaRPr sz="120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nombreux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composants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originaux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lui.</a:t>
            </a:r>
            <a:endParaRPr sz="1200">
              <a:latin typeface="Calibri"/>
              <a:cs typeface="Calibri"/>
            </a:endParaRPr>
          </a:p>
          <a:p>
            <a:pPr marL="127000" marR="55880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Laravel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termes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routage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requête,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  <a:hlinkClick r:id="rId2"/>
              </a:rPr>
              <a:t>mapping</a:t>
            </a:r>
            <a:r>
              <a:rPr sz="1200" spc="155" dirty="0">
                <a:latin typeface="Calibri"/>
                <a:cs typeface="Calibri"/>
                <a:hlinkClick r:id="rId2"/>
              </a:rPr>
              <a:t>  </a:t>
            </a:r>
            <a:r>
              <a:rPr sz="1200" spc="-10" dirty="0">
                <a:latin typeface="Calibri"/>
                <a:cs typeface="Calibri"/>
                <a:hlinkClick r:id="rId2"/>
              </a:rPr>
              <a:t>objet-</a:t>
            </a:r>
            <a:r>
              <a:rPr sz="1200" dirty="0">
                <a:latin typeface="Calibri"/>
                <a:cs typeface="Calibri"/>
                <a:hlinkClick r:id="rId2"/>
              </a:rPr>
              <a:t>relationnel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d'authentification,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vue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(avec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Blade),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  <a:hlinkClick r:id="rId3"/>
              </a:rPr>
              <a:t>migration</a:t>
            </a:r>
            <a:r>
              <a:rPr sz="1200" spc="-15" dirty="0">
                <a:latin typeface="Calibri"/>
                <a:cs typeface="Calibri"/>
                <a:hlinkClick r:id="rId3"/>
              </a:rPr>
              <a:t> </a:t>
            </a:r>
            <a:r>
              <a:rPr sz="1200" dirty="0">
                <a:latin typeface="Calibri"/>
                <a:cs typeface="Calibri"/>
                <a:hlinkClick r:id="rId3"/>
              </a:rPr>
              <a:t>de</a:t>
            </a:r>
            <a:r>
              <a:rPr sz="1200" spc="-25" dirty="0">
                <a:latin typeface="Calibri"/>
                <a:cs typeface="Calibri"/>
                <a:hlinkClick r:id="rId3"/>
              </a:rPr>
              <a:t> </a:t>
            </a:r>
            <a:r>
              <a:rPr sz="1200" dirty="0">
                <a:latin typeface="Calibri"/>
                <a:cs typeface="Calibri"/>
                <a:hlinkClick r:id="rId3"/>
              </a:rPr>
              <a:t>base</a:t>
            </a:r>
            <a:r>
              <a:rPr sz="1200" spc="-25" dirty="0">
                <a:latin typeface="Calibri"/>
                <a:cs typeface="Calibri"/>
                <a:hlinkClick r:id="rId3"/>
              </a:rPr>
              <a:t> </a:t>
            </a:r>
            <a:r>
              <a:rPr sz="1200" dirty="0">
                <a:latin typeface="Calibri"/>
                <a:cs typeface="Calibri"/>
                <a:hlinkClick r:id="rId3"/>
              </a:rPr>
              <a:t>de</a:t>
            </a:r>
            <a:r>
              <a:rPr sz="1200" spc="-25" dirty="0">
                <a:latin typeface="Calibri"/>
                <a:cs typeface="Calibri"/>
                <a:hlinkClick r:id="rId3"/>
              </a:rPr>
              <a:t> </a:t>
            </a:r>
            <a:r>
              <a:rPr sz="1200" dirty="0">
                <a:latin typeface="Calibri"/>
                <a:cs typeface="Calibri"/>
                <a:hlinkClick r:id="rId3"/>
              </a:rPr>
              <a:t>données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4"/>
              </a:rPr>
              <a:t>gestion</a:t>
            </a:r>
            <a:r>
              <a:rPr sz="1200" spc="-25" dirty="0">
                <a:latin typeface="Calibri"/>
                <a:cs typeface="Calibri"/>
                <a:hlinkClick r:id="rId4"/>
              </a:rPr>
              <a:t> </a:t>
            </a:r>
            <a:r>
              <a:rPr sz="1200" dirty="0">
                <a:latin typeface="Calibri"/>
                <a:cs typeface="Calibri"/>
                <a:hlinkClick r:id="rId4"/>
              </a:rPr>
              <a:t>des</a:t>
            </a:r>
            <a:r>
              <a:rPr sz="1200" spc="-25" dirty="0">
                <a:latin typeface="Calibri"/>
                <a:cs typeface="Calibri"/>
                <a:hlinkClick r:id="rId4"/>
              </a:rPr>
              <a:t> </a:t>
            </a:r>
            <a:r>
              <a:rPr sz="1200" dirty="0">
                <a:latin typeface="Calibri"/>
                <a:cs typeface="Calibri"/>
                <a:hlinkClick r:id="rId4"/>
              </a:rPr>
              <a:t>exceptions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5"/>
              </a:rPr>
              <a:t>test</a:t>
            </a:r>
            <a:r>
              <a:rPr sz="1200" spc="-25" dirty="0">
                <a:latin typeface="Calibri"/>
                <a:cs typeface="Calibri"/>
                <a:hlinkClick r:id="rId5"/>
              </a:rPr>
              <a:t> </a:t>
            </a:r>
            <a:r>
              <a:rPr sz="1200" spc="-10" dirty="0">
                <a:latin typeface="Calibri"/>
                <a:cs typeface="Calibri"/>
                <a:hlinkClick r:id="rId5"/>
              </a:rPr>
              <a:t>unitaire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0" marR="57150" algn="just">
              <a:lnSpc>
                <a:spcPct val="11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5.0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Laravel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minimum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5.4.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Depuis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version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5.3, </a:t>
            </a:r>
            <a:r>
              <a:rPr sz="1200" dirty="0">
                <a:latin typeface="Calibri"/>
                <a:cs typeface="Calibri"/>
              </a:rPr>
              <a:t>Laravel nécessite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5.6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minimum.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 version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5.6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(février 2018) </a:t>
            </a:r>
            <a:r>
              <a:rPr sz="1200" spc="-10" dirty="0">
                <a:latin typeface="Calibri"/>
                <a:cs typeface="Calibri"/>
              </a:rPr>
              <a:t>nécessite </a:t>
            </a:r>
            <a:r>
              <a:rPr sz="1200" dirty="0">
                <a:latin typeface="Calibri"/>
                <a:cs typeface="Calibri"/>
              </a:rPr>
              <a:t>quant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7.1.3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minimum.</a:t>
            </a:r>
            <a:endParaRPr sz="120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  <a:spcBef>
                <a:spcPts val="935"/>
              </a:spcBef>
            </a:pPr>
            <a:r>
              <a:rPr sz="1200" b="1" dirty="0">
                <a:latin typeface="Calibri"/>
                <a:cs typeface="Calibri"/>
              </a:rPr>
              <a:t>JQuery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30" baseline="27777" dirty="0">
                <a:latin typeface="Calibri"/>
                <a:cs typeface="Calibri"/>
              </a:rPr>
              <a:t>[23]</a:t>
            </a:r>
            <a:endParaRPr sz="1200" baseline="27777">
              <a:latin typeface="Calibri"/>
              <a:cs typeface="Calibri"/>
            </a:endParaRPr>
          </a:p>
          <a:p>
            <a:pPr marL="127000" marR="57785" algn="just">
              <a:lnSpc>
                <a:spcPct val="109400"/>
              </a:lnSpc>
              <a:spcBef>
                <a:spcPts val="815"/>
              </a:spcBef>
            </a:pPr>
            <a:r>
              <a:rPr sz="1200" dirty="0">
                <a:latin typeface="Calibri"/>
                <a:cs typeface="Calibri"/>
              </a:rPr>
              <a:t>JQuery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bibliothèque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nombreuses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intégrées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permettant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d'accomplir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facilement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et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46017" y="4384313"/>
            <a:ext cx="1588340" cy="139020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81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2638" y="861822"/>
            <a:ext cx="2396490" cy="1934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9700"/>
              </a:lnSpc>
              <a:spcBef>
                <a:spcPts val="105"/>
              </a:spcBef>
            </a:pPr>
            <a:r>
              <a:rPr sz="1200" dirty="0">
                <a:latin typeface="Calibri"/>
                <a:cs typeface="Calibri"/>
              </a:rPr>
              <a:t>rapidement</a:t>
            </a:r>
            <a:r>
              <a:rPr sz="1200" spc="39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390" dirty="0">
                <a:latin typeface="Calibri"/>
                <a:cs typeface="Calibri"/>
              </a:rPr>
              <a:t>   </a:t>
            </a:r>
            <a:r>
              <a:rPr sz="1200" spc="-10" dirty="0">
                <a:latin typeface="Calibri"/>
                <a:cs typeface="Calibri"/>
              </a:rPr>
              <a:t>nécessiteraient </a:t>
            </a:r>
            <a:r>
              <a:rPr sz="1200" dirty="0">
                <a:latin typeface="Calibri"/>
                <a:cs typeface="Calibri"/>
              </a:rPr>
              <a:t>autrement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approfondi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avec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être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implémentées.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JQuery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écrit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se </a:t>
            </a:r>
            <a:r>
              <a:rPr sz="1200" dirty="0">
                <a:latin typeface="Calibri"/>
                <a:cs typeface="Calibri"/>
              </a:rPr>
              <a:t>présente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spc="-20" dirty="0">
                <a:latin typeface="Calibri"/>
                <a:cs typeface="Calibri"/>
              </a:rPr>
              <a:t>seul </a:t>
            </a:r>
            <a:r>
              <a:rPr sz="1200" dirty="0">
                <a:latin typeface="Calibri"/>
                <a:cs typeface="Calibri"/>
              </a:rPr>
              <a:t>fichier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.js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lequel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créé </a:t>
            </a:r>
            <a:r>
              <a:rPr sz="1200" dirty="0">
                <a:latin typeface="Calibri"/>
                <a:cs typeface="Calibri"/>
              </a:rPr>
              <a:t>depuis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ensuite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code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accède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bibliothèque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en </a:t>
            </a:r>
            <a:r>
              <a:rPr sz="1200" dirty="0">
                <a:latin typeface="Calibri"/>
                <a:cs typeface="Calibri"/>
              </a:rPr>
              <a:t>appelant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jQuery.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4622" y="4730622"/>
            <a:ext cx="5059680" cy="4645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>
              <a:lnSpc>
                <a:spcPts val="1360"/>
              </a:lnSpc>
              <a:spcBef>
                <a:spcPts val="100"/>
              </a:spcBef>
              <a:tabLst>
                <a:tab pos="598170" algn="l"/>
              </a:tabLst>
            </a:pP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2.1.5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	Langages</a:t>
            </a:r>
            <a:r>
              <a:rPr sz="1200" spc="-5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informatiques</a:t>
            </a:r>
            <a:endParaRPr sz="1200">
              <a:latin typeface="Calibri"/>
              <a:cs typeface="Calibri"/>
            </a:endParaRPr>
          </a:p>
          <a:p>
            <a:pPr marL="127000" algn="just">
              <a:lnSpc>
                <a:spcPts val="1360"/>
              </a:lnSpc>
            </a:pPr>
            <a:r>
              <a:rPr sz="1800" b="1" baseline="-18518" dirty="0">
                <a:latin typeface="Calibri"/>
                <a:cs typeface="Calibri"/>
              </a:rPr>
              <a:t>HTML</a:t>
            </a:r>
            <a:r>
              <a:rPr sz="1800" b="1" spc="-52" baseline="-18518" dirty="0">
                <a:latin typeface="Calibri"/>
                <a:cs typeface="Calibri"/>
              </a:rPr>
              <a:t> </a:t>
            </a:r>
            <a:r>
              <a:rPr sz="800" b="1" spc="-20" dirty="0">
                <a:latin typeface="Calibri"/>
                <a:cs typeface="Calibri"/>
              </a:rPr>
              <a:t>[24]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800">
              <a:latin typeface="Calibri"/>
              <a:cs typeface="Calibri"/>
            </a:endParaRPr>
          </a:p>
          <a:p>
            <a:pPr marL="140335" marR="1780539" algn="just">
              <a:lnSpc>
                <a:spcPct val="109700"/>
              </a:lnSpc>
            </a:pPr>
            <a:r>
              <a:rPr sz="1200" dirty="0">
                <a:latin typeface="Calibri"/>
                <a:cs typeface="Calibri"/>
              </a:rPr>
              <a:t>Développé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première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fois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Berners- </a:t>
            </a:r>
            <a:r>
              <a:rPr sz="1200" dirty="0">
                <a:latin typeface="Calibri"/>
                <a:cs typeface="Calibri"/>
              </a:rPr>
              <a:t>Lee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1990,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l'abréviation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HyperText </a:t>
            </a:r>
            <a:r>
              <a:rPr sz="1200" dirty="0">
                <a:latin typeface="Calibri"/>
                <a:cs typeface="Calibri"/>
              </a:rPr>
              <a:t>Markup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Language,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1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4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1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français </a:t>
            </a:r>
            <a:r>
              <a:rPr sz="1200" dirty="0">
                <a:latin typeface="Calibri"/>
                <a:cs typeface="Calibri"/>
              </a:rPr>
              <a:t>"langage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balisage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d'hypertexte".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Celui-ci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pages web.</a:t>
            </a:r>
            <a:endParaRPr sz="1200">
              <a:latin typeface="Calibri"/>
              <a:cs typeface="Calibri"/>
            </a:endParaRPr>
          </a:p>
          <a:p>
            <a:pPr marL="140335" marR="1779905" indent="34925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l'utilisateur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structurer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sections,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paragraphes,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en-têtes,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 </a:t>
            </a:r>
            <a:r>
              <a:rPr sz="1200" dirty="0">
                <a:latin typeface="Calibri"/>
                <a:cs typeface="Calibri"/>
              </a:rPr>
              <a:t>liens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citations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</a:t>
            </a:r>
            <a:endParaRPr sz="1200">
              <a:latin typeface="Calibri"/>
              <a:cs typeface="Calibri"/>
            </a:endParaRPr>
          </a:p>
          <a:p>
            <a:pPr marL="140335" algn="just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Calibri"/>
                <a:cs typeface="Calibri"/>
              </a:rPr>
              <a:t>applications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c’est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lui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navigateur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savoir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s’il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affiche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texte</a:t>
            </a:r>
            <a:endParaRPr sz="1200">
              <a:latin typeface="Calibri"/>
              <a:cs typeface="Calibri"/>
            </a:endParaRPr>
          </a:p>
          <a:p>
            <a:pPr marL="140335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sous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d'éléments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10" dirty="0">
                <a:latin typeface="Calibri"/>
                <a:cs typeface="Calibri"/>
              </a:rPr>
              <a:t> images.</a:t>
            </a:r>
            <a:endParaRPr sz="1200">
              <a:latin typeface="Calibri"/>
              <a:cs typeface="Calibri"/>
            </a:endParaRPr>
          </a:p>
          <a:p>
            <a:pPr marL="140335" marR="70485" indent="34925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L'organisation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responsable 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 conception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 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maintenance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langage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W3C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World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40335" algn="just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HTML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n’est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programmation,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qu’il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n’a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</a:t>
            </a:r>
            <a:endParaRPr sz="1200">
              <a:latin typeface="Calibri"/>
              <a:cs typeface="Calibri"/>
            </a:endParaRPr>
          </a:p>
          <a:p>
            <a:pPr marL="140335" algn="just">
              <a:lnSpc>
                <a:spcPct val="100000"/>
              </a:lnSpc>
              <a:spcBef>
                <a:spcPts val="150"/>
              </a:spcBef>
            </a:pPr>
            <a:r>
              <a:rPr sz="1200" dirty="0">
                <a:latin typeface="Calibri"/>
                <a:cs typeface="Calibri"/>
              </a:rPr>
              <a:t>capacité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dynamiques.</a:t>
            </a:r>
            <a:endParaRPr sz="1200">
              <a:latin typeface="Calibri"/>
              <a:cs typeface="Calibri"/>
            </a:endParaRPr>
          </a:p>
          <a:p>
            <a:pPr marL="125095" algn="just">
              <a:lnSpc>
                <a:spcPct val="100000"/>
              </a:lnSpc>
              <a:spcBef>
                <a:spcPts val="540"/>
              </a:spcBef>
            </a:pPr>
            <a:r>
              <a:rPr sz="1800" b="1" baseline="-18518" dirty="0">
                <a:latin typeface="Calibri"/>
                <a:cs typeface="Calibri"/>
              </a:rPr>
              <a:t>CSS</a:t>
            </a:r>
            <a:r>
              <a:rPr sz="1800" b="1" spc="-7" baseline="-18518" dirty="0">
                <a:latin typeface="Calibri"/>
                <a:cs typeface="Calibri"/>
              </a:rPr>
              <a:t> </a:t>
            </a:r>
            <a:r>
              <a:rPr sz="800" b="1" spc="-20" dirty="0">
                <a:latin typeface="Calibri"/>
                <a:cs typeface="Calibri"/>
              </a:rPr>
              <a:t>[25]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800">
              <a:latin typeface="Calibri"/>
              <a:cs typeface="Calibri"/>
            </a:endParaRPr>
          </a:p>
          <a:p>
            <a:pPr marL="125095" marR="67945" algn="just">
              <a:lnSpc>
                <a:spcPct val="109200"/>
              </a:lnSpc>
            </a:pPr>
            <a:r>
              <a:rPr sz="1200" dirty="0">
                <a:latin typeface="Calibri"/>
                <a:cs typeface="Calibri"/>
              </a:rPr>
              <a:t>CSS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acronyme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Cascading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Style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Sheets,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français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feuilles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  <a:hlinkClick r:id="rId2"/>
              </a:rPr>
              <a:t>styles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celles-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permettent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contrôle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exact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l'apparence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des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82962" y="1382947"/>
            <a:ext cx="2246904" cy="63198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82556" y="5273420"/>
            <a:ext cx="1595797" cy="186118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82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7398" y="861822"/>
            <a:ext cx="4887595" cy="263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35050" algn="just">
              <a:lnSpc>
                <a:spcPct val="1101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éléments HTML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 en choisissant </a:t>
            </a:r>
            <a:r>
              <a:rPr sz="1200" spc="-10" dirty="0">
                <a:latin typeface="Calibri"/>
                <a:cs typeface="Calibri"/>
              </a:rPr>
              <a:t>l'apparence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convivialité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2700" marR="1031875" algn="just">
              <a:lnSpc>
                <a:spcPct val="109600"/>
              </a:lnSpc>
              <a:spcBef>
                <a:spcPts val="795"/>
              </a:spcBef>
            </a:pPr>
            <a:r>
              <a:rPr sz="1200" spc="-10" dirty="0">
                <a:latin typeface="Calibri"/>
                <a:cs typeface="Calibri"/>
              </a:rPr>
              <a:t>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feuilles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style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définissent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couleur,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taille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position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autres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balises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HTML,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tandis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fichiers </a:t>
            </a:r>
            <a:r>
              <a:rPr sz="1200" dirty="0">
                <a:latin typeface="Calibri"/>
                <a:cs typeface="Calibri"/>
              </a:rPr>
              <a:t>HTML</a:t>
            </a:r>
            <a:r>
              <a:rPr sz="1200" spc="-10" dirty="0">
                <a:latin typeface="Calibri"/>
                <a:cs typeface="Calibri"/>
              </a:rPr>
              <a:t> définissent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organisation.</a:t>
            </a:r>
            <a:endParaRPr sz="1200">
              <a:latin typeface="Calibri"/>
              <a:cs typeface="Calibri"/>
            </a:endParaRPr>
          </a:p>
          <a:p>
            <a:pPr marL="12700" marR="1032510" algn="just">
              <a:lnSpc>
                <a:spcPct val="1097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HTML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présentation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mais </a:t>
            </a:r>
            <a:r>
              <a:rPr sz="1200" dirty="0">
                <a:latin typeface="Calibri"/>
                <a:cs typeface="Calibri"/>
              </a:rPr>
              <a:t>World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recommande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l’utilisation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CSS,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séparer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présentation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définir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style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chaque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tableau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chaque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bloc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page,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feuilles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style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aident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développeurs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créer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apparence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uniforme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plusieurs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d'un </a:t>
            </a:r>
            <a:r>
              <a:rPr sz="1200" dirty="0">
                <a:latin typeface="Calibri"/>
                <a:cs typeface="Calibri"/>
              </a:rPr>
              <a:t>site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définissant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seule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CSS.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85798" y="3896994"/>
            <a:ext cx="5047615" cy="543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algn="just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JavaScript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30" baseline="27777" dirty="0">
                <a:latin typeface="Calibri"/>
                <a:cs typeface="Calibri"/>
              </a:rPr>
              <a:t>[26]</a:t>
            </a:r>
            <a:endParaRPr sz="1200" baseline="27777">
              <a:latin typeface="Calibri"/>
              <a:cs typeface="Calibri"/>
            </a:endParaRPr>
          </a:p>
          <a:p>
            <a:pPr marL="128905" marR="1443990" algn="just">
              <a:lnSpc>
                <a:spcPct val="1098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4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4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4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4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2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programmation informatique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dynamique,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JavaScript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été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développé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fin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années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1990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Netscape </a:t>
            </a:r>
            <a:r>
              <a:rPr sz="1200" dirty="0">
                <a:latin typeface="Calibri"/>
                <a:cs typeface="Calibri"/>
              </a:rPr>
              <a:t>Navigator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LiveScript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Netscape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changé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ensuite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JavaScript.</a:t>
            </a:r>
            <a:endParaRPr sz="1200">
              <a:latin typeface="Calibri"/>
              <a:cs typeface="Calibri"/>
            </a:endParaRPr>
          </a:p>
          <a:p>
            <a:pPr marL="128905" marR="1442720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interaction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l'appareil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l'utilisateur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distant,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celui-ci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script </a:t>
            </a:r>
            <a:r>
              <a:rPr sz="1200" dirty="0">
                <a:latin typeface="Calibri"/>
                <a:cs typeface="Calibri"/>
              </a:rPr>
              <a:t>côté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traité</a:t>
            </a:r>
            <a:endParaRPr sz="1200">
              <a:latin typeface="Calibri"/>
              <a:cs typeface="Calibri"/>
            </a:endParaRPr>
          </a:p>
          <a:p>
            <a:pPr marL="128905" marR="68580" algn="just">
              <a:lnSpc>
                <a:spcPct val="1096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par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navigateur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plutôt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les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JavaScript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peuvent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s'exécuter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après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chargement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d'une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 </a:t>
            </a:r>
            <a:r>
              <a:rPr sz="1200" dirty="0">
                <a:latin typeface="Calibri"/>
                <a:cs typeface="Calibri"/>
              </a:rPr>
              <a:t>sans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communiquer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serveur.</a:t>
            </a:r>
            <a:endParaRPr sz="1200">
              <a:latin typeface="Calibri"/>
              <a:cs typeface="Calibri"/>
            </a:endParaRPr>
          </a:p>
          <a:p>
            <a:pPr marL="128905" marR="68580" algn="just">
              <a:lnSpc>
                <a:spcPct val="109600"/>
              </a:lnSpc>
              <a:spcBef>
                <a:spcPts val="810"/>
              </a:spcBef>
            </a:pPr>
            <a:r>
              <a:rPr sz="1200" dirty="0">
                <a:latin typeface="Calibri"/>
                <a:cs typeface="Calibri"/>
              </a:rPr>
              <a:t>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relativement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nécessitant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programme </a:t>
            </a:r>
            <a:r>
              <a:rPr sz="1200" dirty="0">
                <a:latin typeface="Calibri"/>
                <a:cs typeface="Calibri"/>
              </a:rPr>
              <a:t>spécial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l’interpréter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n’occupe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beaucoup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d’espaces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sur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28905" algn="just">
              <a:lnSpc>
                <a:spcPct val="100000"/>
              </a:lnSpc>
              <a:spcBef>
                <a:spcPts val="555"/>
              </a:spcBef>
            </a:pPr>
            <a:r>
              <a:rPr sz="1800" b="1" baseline="-18518" dirty="0">
                <a:latin typeface="Calibri"/>
                <a:cs typeface="Calibri"/>
              </a:rPr>
              <a:t>PHP</a:t>
            </a:r>
            <a:r>
              <a:rPr sz="1800" b="1" spc="-37" baseline="-18518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[27]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800">
              <a:latin typeface="Calibri"/>
              <a:cs typeface="Calibri"/>
            </a:endParaRPr>
          </a:p>
          <a:p>
            <a:pPr marL="128905" marR="1346835" algn="just">
              <a:lnSpc>
                <a:spcPct val="1097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PHP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(PHP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HyperText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Preprocessor)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actuellement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spc="-10" dirty="0">
                <a:latin typeface="Calibri"/>
                <a:cs typeface="Calibri"/>
              </a:rPr>
              <a:t>version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7.4.1,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populaire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accessible,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tous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hébergeurs.</a:t>
            </a:r>
            <a:endParaRPr sz="1200">
              <a:latin typeface="Calibri"/>
              <a:cs typeface="Calibri"/>
            </a:endParaRPr>
          </a:p>
          <a:p>
            <a:pPr marL="128905" marR="1348105">
              <a:lnSpc>
                <a:spcPct val="109200"/>
              </a:lnSpc>
              <a:spcBef>
                <a:spcPts val="815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principalement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produire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pages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web </a:t>
            </a:r>
            <a:r>
              <a:rPr sz="1200" dirty="0">
                <a:latin typeface="Calibri"/>
                <a:cs typeface="Calibri"/>
              </a:rPr>
              <a:t>dynamiques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serveur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HTTP,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PHP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un</a:t>
            </a:r>
            <a:endParaRPr sz="1200">
              <a:latin typeface="Calibri"/>
              <a:cs typeface="Calibri"/>
            </a:endParaRPr>
          </a:p>
          <a:p>
            <a:pPr marL="128905" marR="67945">
              <a:lnSpc>
                <a:spcPct val="110000"/>
              </a:lnSpc>
            </a:pP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impératif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orienté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langage interprété.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8020" y="906144"/>
            <a:ext cx="1545590" cy="191579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64240" y="4133341"/>
            <a:ext cx="1325163" cy="178498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17832" y="7671800"/>
            <a:ext cx="1857375" cy="115191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83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1838" y="830071"/>
            <a:ext cx="3775710" cy="226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algn="just">
              <a:lnSpc>
                <a:spcPct val="100000"/>
              </a:lnSpc>
              <a:spcBef>
                <a:spcPts val="100"/>
              </a:spcBef>
            </a:pPr>
            <a:r>
              <a:rPr sz="1800" b="1" baseline="-18518" dirty="0">
                <a:latin typeface="Calibri"/>
                <a:cs typeface="Calibri"/>
              </a:rPr>
              <a:t>SQL</a:t>
            </a:r>
            <a:r>
              <a:rPr sz="1800" b="1" spc="-30" baseline="-18518" dirty="0">
                <a:latin typeface="Calibri"/>
                <a:cs typeface="Calibri"/>
              </a:rPr>
              <a:t> </a:t>
            </a:r>
            <a:r>
              <a:rPr sz="800" b="1" spc="-20" dirty="0">
                <a:latin typeface="Calibri"/>
                <a:cs typeface="Calibri"/>
              </a:rPr>
              <a:t>[28]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800">
              <a:latin typeface="Calibri"/>
              <a:cs typeface="Calibri"/>
            </a:endParaRPr>
          </a:p>
          <a:p>
            <a:pPr marL="63500" marR="30480" algn="just">
              <a:lnSpc>
                <a:spcPct val="109800"/>
              </a:lnSpc>
            </a:pPr>
            <a:r>
              <a:rPr sz="1200" dirty="0">
                <a:latin typeface="Calibri"/>
                <a:cs typeface="Calibri"/>
              </a:rPr>
              <a:t>SQL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langage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programmation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requêtes </a:t>
            </a:r>
            <a:r>
              <a:rPr sz="1200" dirty="0">
                <a:latin typeface="Calibri"/>
                <a:cs typeface="Calibri"/>
              </a:rPr>
              <a:t>structuré,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SQL est utilisé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communiquer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base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données,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instructions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utilisées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spc="-20" dirty="0">
                <a:latin typeface="Calibri"/>
                <a:cs typeface="Calibri"/>
              </a:rPr>
              <a:t>pour </a:t>
            </a:r>
            <a:r>
              <a:rPr sz="1200" dirty="0">
                <a:latin typeface="Calibri"/>
                <a:cs typeface="Calibri"/>
              </a:rPr>
              <a:t>effectuer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tâches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récupération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 </a:t>
            </a:r>
            <a:r>
              <a:rPr sz="1200" dirty="0">
                <a:latin typeface="Calibri"/>
                <a:cs typeface="Calibri"/>
              </a:rPr>
              <a:t>d'une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données.</a:t>
            </a:r>
            <a:endParaRPr sz="1200">
              <a:latin typeface="Calibri"/>
              <a:cs typeface="Calibri"/>
            </a:endParaRPr>
          </a:p>
          <a:p>
            <a:pPr marL="63500" marR="31115" algn="just">
              <a:lnSpc>
                <a:spcPct val="110000"/>
              </a:lnSpc>
              <a:spcBef>
                <a:spcPts val="790"/>
              </a:spcBef>
            </a:pPr>
            <a:r>
              <a:rPr sz="1200" dirty="0">
                <a:latin typeface="Calibri"/>
                <a:cs typeface="Calibri"/>
              </a:rPr>
              <a:t>Parmi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systèmes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gestion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données </a:t>
            </a:r>
            <a:r>
              <a:rPr sz="1200" dirty="0">
                <a:latin typeface="Calibri"/>
                <a:cs typeface="Calibri"/>
              </a:rPr>
              <a:t>relationnelle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utilisent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trouve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Oracle,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Sybase, </a:t>
            </a: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Server,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398" y="3793362"/>
            <a:ext cx="5100320" cy="58127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12140" lvl="2" indent="-471170">
              <a:lnSpc>
                <a:spcPct val="100000"/>
              </a:lnSpc>
              <a:spcBef>
                <a:spcPts val="340"/>
              </a:spcBef>
              <a:buClr>
                <a:srgbClr val="1F3862"/>
              </a:buClr>
              <a:buFont typeface="Calibri"/>
              <a:buAutoNum type="arabicPeriod" startAt="6"/>
              <a:tabLst>
                <a:tab pos="612140" algn="l"/>
              </a:tabLst>
            </a:pP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Technique</a:t>
            </a:r>
            <a:r>
              <a:rPr sz="1200" spc="-3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F3862"/>
                </a:solidFill>
                <a:latin typeface="Calibri"/>
                <a:cs typeface="Calibri"/>
              </a:rPr>
              <a:t>et</a:t>
            </a:r>
            <a:r>
              <a:rPr sz="1200" spc="-25" dirty="0">
                <a:solidFill>
                  <a:srgbClr val="1F3862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1F3862"/>
                </a:solidFill>
                <a:latin typeface="Calibri"/>
                <a:cs typeface="Calibri"/>
              </a:rPr>
              <a:t>architecture</a:t>
            </a:r>
            <a:endParaRPr sz="1200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  <a:spcBef>
                <a:spcPts val="240"/>
              </a:spcBef>
            </a:pPr>
            <a:r>
              <a:rPr sz="1200" b="1" dirty="0">
                <a:latin typeface="Calibri"/>
                <a:cs typeface="Calibri"/>
              </a:rPr>
              <a:t>Architecture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MVC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30" baseline="27777" dirty="0">
                <a:latin typeface="Calibri"/>
                <a:cs typeface="Calibri"/>
              </a:rPr>
              <a:t>[29]</a:t>
            </a:r>
            <a:endParaRPr sz="1200" baseline="27777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  <a:spcBef>
                <a:spcPts val="935"/>
              </a:spcBef>
            </a:pPr>
            <a:r>
              <a:rPr sz="1200" dirty="0">
                <a:latin typeface="Calibri"/>
                <a:cs typeface="Calibri"/>
              </a:rPr>
              <a:t>MVC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patron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conception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très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répandu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réalisation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web.</a:t>
            </a:r>
            <a:endParaRPr sz="1200">
              <a:latin typeface="Calibri"/>
              <a:cs typeface="Calibri"/>
            </a:endParaRPr>
          </a:p>
          <a:p>
            <a:pPr marL="174625">
              <a:lnSpc>
                <a:spcPct val="100000"/>
              </a:lnSpc>
              <a:spcBef>
                <a:spcPts val="950"/>
              </a:spcBef>
            </a:pPr>
            <a:r>
              <a:rPr sz="1200" dirty="0">
                <a:latin typeface="Calibri"/>
                <a:cs typeface="Calibri"/>
              </a:rPr>
              <a:t>Il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séparant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l’affichage,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contrôles</a:t>
            </a:r>
            <a:endParaRPr sz="1200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l'accès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données.</a:t>
            </a:r>
            <a:endParaRPr sz="1200">
              <a:latin typeface="Calibri"/>
              <a:cs typeface="Calibri"/>
            </a:endParaRPr>
          </a:p>
          <a:p>
            <a:pPr marL="139700" marR="90170" indent="34925" algn="just">
              <a:lnSpc>
                <a:spcPct val="109600"/>
              </a:lnSpc>
              <a:spcBef>
                <a:spcPts val="800"/>
              </a:spcBef>
            </a:pPr>
            <a:r>
              <a:rPr sz="1200" dirty="0">
                <a:latin typeface="Calibri"/>
                <a:cs typeface="Calibri"/>
              </a:rPr>
              <a:t>MVC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l’acronyme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View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Controller,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décomposer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informatique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trois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d'améliorer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la </a:t>
            </a:r>
            <a:r>
              <a:rPr sz="1200" dirty="0">
                <a:latin typeface="Calibri"/>
                <a:cs typeface="Calibri"/>
              </a:rPr>
              <a:t>maintenance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l'application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639445" marR="89535" lvl="3" indent="-229235" algn="just">
              <a:lnSpc>
                <a:spcPct val="117200"/>
              </a:lnSpc>
              <a:spcBef>
                <a:spcPts val="700"/>
              </a:spcBef>
              <a:buFont typeface="Calibri"/>
              <a:buChar char="●"/>
              <a:tabLst>
                <a:tab pos="639445" algn="l"/>
              </a:tabLst>
            </a:pPr>
            <a:r>
              <a:rPr sz="1200" b="1" dirty="0">
                <a:latin typeface="Calibri"/>
                <a:cs typeface="Calibri"/>
              </a:rPr>
              <a:t>Modèle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s’occupe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gérer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l’application,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contient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logique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 rapport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lecture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enregistrement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(bases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procédures).</a:t>
            </a:r>
            <a:endParaRPr sz="1200">
              <a:latin typeface="Calibri"/>
              <a:cs typeface="Calibri"/>
            </a:endParaRPr>
          </a:p>
          <a:p>
            <a:pPr marL="640715" lvl="3" indent="-229870" algn="just">
              <a:lnSpc>
                <a:spcPct val="100000"/>
              </a:lnSpc>
              <a:spcBef>
                <a:spcPts val="240"/>
              </a:spcBef>
              <a:buFont typeface="Calibri"/>
              <a:buChar char="●"/>
              <a:tabLst>
                <a:tab pos="640715" algn="l"/>
              </a:tabLst>
            </a:pPr>
            <a:r>
              <a:rPr sz="1200" b="1" dirty="0">
                <a:latin typeface="Calibri"/>
                <a:cs typeface="Calibri"/>
              </a:rPr>
              <a:t>Vue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2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s’occupe</a:t>
            </a:r>
            <a:r>
              <a:rPr sz="1200" spc="2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2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visible</a:t>
            </a:r>
            <a:r>
              <a:rPr sz="1200" spc="2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l’interface</a:t>
            </a:r>
            <a:r>
              <a:rPr sz="1200" spc="245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graphique</a:t>
            </a:r>
            <a:endParaRPr sz="1200">
              <a:latin typeface="Calibri"/>
              <a:cs typeface="Calibri"/>
            </a:endParaRPr>
          </a:p>
          <a:p>
            <a:pPr marL="639445" algn="just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(présentations,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saisie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données).</a:t>
            </a:r>
            <a:endParaRPr sz="1200">
              <a:latin typeface="Calibri"/>
              <a:cs typeface="Calibri"/>
            </a:endParaRPr>
          </a:p>
          <a:p>
            <a:pPr marL="639445" marR="95250" lvl="3" indent="-229235" algn="just">
              <a:lnSpc>
                <a:spcPct val="116700"/>
              </a:lnSpc>
              <a:spcBef>
                <a:spcPts val="10"/>
              </a:spcBef>
              <a:buFont typeface="Calibri"/>
              <a:buChar char="●"/>
              <a:tabLst>
                <a:tab pos="639445" algn="l"/>
              </a:tabLst>
            </a:pPr>
            <a:r>
              <a:rPr sz="1200" b="1" dirty="0">
                <a:latin typeface="Calibri"/>
                <a:cs typeface="Calibri"/>
              </a:rPr>
              <a:t>Contrôleur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s’occupe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effectuées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l’utilisateur,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est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quelque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l'intermédiaire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modèle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(fais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lien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l’utilisateur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l’application.).</a:t>
            </a:r>
            <a:endParaRPr sz="1200">
              <a:latin typeface="Calibri"/>
              <a:cs typeface="Calibri"/>
            </a:endParaRPr>
          </a:p>
          <a:p>
            <a:pPr marL="612140">
              <a:lnSpc>
                <a:spcPct val="100000"/>
              </a:lnSpc>
              <a:spcBef>
                <a:spcPts val="1250"/>
              </a:spcBef>
            </a:pPr>
            <a:r>
              <a:rPr sz="1200" b="1" spc="-10" dirty="0">
                <a:latin typeface="Calibri"/>
                <a:cs typeface="Calibri"/>
              </a:rPr>
              <a:t>Fonctionnement</a:t>
            </a:r>
            <a:endParaRPr sz="1200">
              <a:latin typeface="Calibri"/>
              <a:cs typeface="Calibri"/>
            </a:endParaRPr>
          </a:p>
          <a:p>
            <a:pPr marL="612140" marR="88265" algn="just">
              <a:lnSpc>
                <a:spcPct val="109800"/>
              </a:lnSpc>
              <a:spcBef>
                <a:spcPts val="805"/>
              </a:spcBef>
            </a:pPr>
            <a:r>
              <a:rPr sz="1200" dirty="0">
                <a:latin typeface="Calibri"/>
                <a:cs typeface="Calibri"/>
              </a:rPr>
              <a:t>Lorsqu’un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envoie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requête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http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 appel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contrôleur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qui </a:t>
            </a:r>
            <a:r>
              <a:rPr sz="1200" dirty="0">
                <a:latin typeface="Calibri"/>
                <a:cs typeface="Calibri"/>
              </a:rPr>
              <a:t>se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chargera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contacter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modèle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dialoguer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avec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spc="-1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récupérer</a:t>
            </a:r>
            <a:r>
              <a:rPr sz="1200" spc="-20" dirty="0">
                <a:latin typeface="Calibri"/>
                <a:cs typeface="Calibri"/>
              </a:rPr>
              <a:t> 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données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nécessaires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lui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retournées, </a:t>
            </a:r>
            <a:r>
              <a:rPr sz="1200" dirty="0">
                <a:latin typeface="Calibri"/>
                <a:cs typeface="Calibri"/>
              </a:rPr>
              <a:t>ensuite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transféra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contenu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s’occupera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l’affichage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HTML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niveau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navigateur.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200">
              <a:latin typeface="Calibri"/>
              <a:cs typeface="Calibri"/>
            </a:endParaRPr>
          </a:p>
          <a:p>
            <a:pPr marL="154305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Pour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meilleure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compréhension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schéma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1738" y="1442868"/>
            <a:ext cx="1631468" cy="136344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84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6888" y="5655690"/>
            <a:ext cx="3342004" cy="1423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97075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26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Architecture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MVC</a:t>
            </a:r>
            <a:endParaRPr sz="900">
              <a:latin typeface="Calibri"/>
              <a:cs typeface="Calibri"/>
            </a:endParaRPr>
          </a:p>
          <a:p>
            <a:pPr marL="324485">
              <a:lnSpc>
                <a:spcPct val="100000"/>
              </a:lnSpc>
              <a:spcBef>
                <a:spcPts val="990"/>
              </a:spcBef>
            </a:pP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2.2.</a:t>
            </a:r>
            <a:r>
              <a:rPr sz="1300" spc="-9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Environnement</a:t>
            </a:r>
            <a:r>
              <a:rPr sz="1300" spc="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matériel</a:t>
            </a:r>
            <a:endParaRPr sz="130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spcBef>
                <a:spcPts val="425"/>
              </a:spcBef>
              <a:buFont typeface="Segoe UI Symbol"/>
              <a:buChar char="⮚"/>
              <a:tabLst>
                <a:tab pos="239395" algn="l"/>
              </a:tabLst>
            </a:pPr>
            <a:r>
              <a:rPr sz="1200" dirty="0">
                <a:latin typeface="Calibri"/>
                <a:cs typeface="Calibri"/>
              </a:rPr>
              <a:t>DELL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intel(R)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core(TM)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i5-</a:t>
            </a:r>
            <a:r>
              <a:rPr sz="1200" dirty="0">
                <a:latin typeface="Calibri"/>
                <a:cs typeface="Calibri"/>
              </a:rPr>
              <a:t>u8250U,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12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RAM.</a:t>
            </a:r>
            <a:endParaRPr sz="120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spcBef>
                <a:spcPts val="400"/>
              </a:spcBef>
              <a:buFont typeface="Segoe UI Symbol"/>
              <a:buChar char="⮚"/>
              <a:tabLst>
                <a:tab pos="239395" algn="l"/>
              </a:tabLst>
            </a:pPr>
            <a:r>
              <a:rPr sz="1200" dirty="0">
                <a:latin typeface="Calibri"/>
                <a:cs typeface="Calibri"/>
              </a:rPr>
              <a:t>HP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intel(R)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core(TM)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i3-</a:t>
            </a:r>
            <a:r>
              <a:rPr sz="1200" dirty="0">
                <a:latin typeface="Calibri"/>
                <a:cs typeface="Calibri"/>
              </a:rPr>
              <a:t>4005U,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RAM</a:t>
            </a:r>
            <a:endParaRPr sz="120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239395" algn="l"/>
              </a:tabLst>
            </a:pPr>
            <a:r>
              <a:rPr sz="1200" dirty="0">
                <a:latin typeface="Calibri"/>
                <a:cs typeface="Calibri"/>
              </a:rPr>
              <a:t>Iphone</a:t>
            </a:r>
            <a:r>
              <a:rPr sz="1200" spc="-25" dirty="0">
                <a:latin typeface="Calibri"/>
                <a:cs typeface="Calibri"/>
              </a:rPr>
              <a:t> 6.</a:t>
            </a:r>
            <a:endParaRPr sz="120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spcBef>
                <a:spcPts val="395"/>
              </a:spcBef>
              <a:buFont typeface="Segoe UI Symbol"/>
              <a:buChar char="⮚"/>
              <a:tabLst>
                <a:tab pos="239395" algn="l"/>
              </a:tabLst>
            </a:pPr>
            <a:r>
              <a:rPr sz="1200" dirty="0">
                <a:latin typeface="Calibri"/>
                <a:cs typeface="Calibri"/>
              </a:rPr>
              <a:t>SAMSUNG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J3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pro.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7576184"/>
            <a:ext cx="5468620" cy="853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5"/>
              </a:spcBef>
              <a:buClr>
                <a:srgbClr val="2E5395"/>
              </a:buClr>
              <a:buFont typeface="Calibri"/>
              <a:buAutoNum type="arabicPeriod" startAt="3"/>
              <a:tabLst>
                <a:tab pos="288925" algn="l"/>
              </a:tabLst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Présentation</a:t>
            </a:r>
            <a:r>
              <a:rPr sz="1600" spc="-5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600" spc="-5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l’application</a:t>
            </a:r>
            <a:endParaRPr sz="1600">
              <a:latin typeface="Calibri"/>
              <a:cs typeface="Calibri"/>
            </a:endParaRPr>
          </a:p>
          <a:p>
            <a:pPr marL="333375" lvl="1" indent="-272415">
              <a:lnSpc>
                <a:spcPct val="100000"/>
              </a:lnSpc>
              <a:spcBef>
                <a:spcPts val="1330"/>
              </a:spcBef>
              <a:buClr>
                <a:srgbClr val="538DD3"/>
              </a:buClr>
              <a:buFont typeface="Calibri"/>
              <a:buAutoNum type="arabicPeriod"/>
              <a:tabLst>
                <a:tab pos="333375" algn="l"/>
              </a:tabLst>
            </a:pP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Architecture</a:t>
            </a:r>
            <a:r>
              <a:rPr sz="1300" spc="-4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4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l’application</a:t>
            </a:r>
            <a:endParaRPr sz="1300">
              <a:latin typeface="Calibri"/>
              <a:cs typeface="Calibri"/>
            </a:endParaRPr>
          </a:p>
          <a:p>
            <a:pPr marL="281940">
              <a:lnSpc>
                <a:spcPct val="100000"/>
              </a:lnSpc>
              <a:spcBef>
                <a:spcPts val="270"/>
              </a:spcBef>
            </a:pPr>
            <a:r>
              <a:rPr sz="1200" dirty="0">
                <a:latin typeface="Calibri"/>
                <a:cs typeface="Calibri"/>
              </a:rPr>
              <a:t>Nous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proposons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suivante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l’architecture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1730" y="1231391"/>
            <a:ext cx="5267325" cy="42672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85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9151" y="5419470"/>
            <a:ext cx="1842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27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Architecture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 de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l'application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6888" y="6230492"/>
            <a:ext cx="5559425" cy="1113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marR="5080" indent="-227329" algn="just">
              <a:lnSpc>
                <a:spcPct val="116700"/>
              </a:lnSpc>
              <a:spcBef>
                <a:spcPts val="100"/>
              </a:spcBef>
              <a:buFont typeface="Segoe UI Symbol"/>
              <a:buChar char="❖"/>
              <a:tabLst>
                <a:tab pos="240665" algn="l"/>
              </a:tabLst>
            </a:pPr>
            <a:r>
              <a:rPr sz="1200" b="1" spc="-10" dirty="0">
                <a:latin typeface="Arial"/>
                <a:cs typeface="Arial"/>
              </a:rPr>
              <a:t>Contrôleurs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contiennent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ils 	</a:t>
            </a:r>
            <a:r>
              <a:rPr sz="1200" dirty="0">
                <a:latin typeface="Calibri"/>
                <a:cs typeface="Calibri"/>
              </a:rPr>
              <a:t>sont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également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intermédiaires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celle-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interfaces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	</a:t>
            </a:r>
            <a:r>
              <a:rPr sz="1200" spc="-10" dirty="0">
                <a:latin typeface="Calibri"/>
                <a:cs typeface="Calibri"/>
              </a:rPr>
              <a:t>l’application.</a:t>
            </a:r>
            <a:endParaRPr sz="1200">
              <a:latin typeface="Calibri"/>
              <a:cs typeface="Calibri"/>
            </a:endParaRPr>
          </a:p>
          <a:p>
            <a:pPr marL="240029" indent="-227329" algn="just">
              <a:lnSpc>
                <a:spcPct val="100000"/>
              </a:lnSpc>
              <a:spcBef>
                <a:spcPts val="405"/>
              </a:spcBef>
              <a:buFont typeface="Segoe UI Symbol"/>
              <a:buChar char="❖"/>
              <a:tabLst>
                <a:tab pos="240029" algn="l"/>
              </a:tabLst>
            </a:pPr>
            <a:r>
              <a:rPr sz="1200" b="1" dirty="0">
                <a:latin typeface="Arial"/>
                <a:cs typeface="Arial"/>
              </a:rPr>
              <a:t>Interfaces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:</a:t>
            </a:r>
            <a:r>
              <a:rPr sz="1200" b="1" spc="355" dirty="0">
                <a:latin typeface="Arial"/>
                <a:cs typeface="Arial"/>
              </a:rPr>
              <a:t> </a:t>
            </a:r>
            <a:r>
              <a:rPr sz="1200" dirty="0">
                <a:latin typeface="Calibri"/>
                <a:cs typeface="Calibri"/>
              </a:rPr>
              <a:t>elle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fournit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commandes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nécessaires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répondent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</a:t>
            </a:r>
            <a:endParaRPr sz="120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l’utilisateur.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7180" y="1243564"/>
            <a:ext cx="4752975" cy="376215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86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6888" y="848617"/>
            <a:ext cx="3196590" cy="50355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300" spc="-10" dirty="0">
                <a:solidFill>
                  <a:srgbClr val="538DD3"/>
                </a:solidFill>
                <a:latin typeface="Calibri"/>
                <a:cs typeface="Calibri"/>
              </a:rPr>
              <a:t>3.2.</a:t>
            </a:r>
            <a:r>
              <a:rPr sz="1300" spc="-105" dirty="0">
                <a:solidFill>
                  <a:srgbClr val="538DD3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Présentation</a:t>
            </a:r>
            <a:r>
              <a:rPr sz="1300" spc="-3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des</a:t>
            </a:r>
            <a:r>
              <a:rPr sz="1300" spc="-20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interfaces</a:t>
            </a:r>
            <a:r>
              <a:rPr sz="1300" spc="-2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E5395"/>
                </a:solidFill>
                <a:latin typeface="Calibri"/>
                <a:cs typeface="Calibri"/>
              </a:rPr>
              <a:t>de</a:t>
            </a:r>
            <a:r>
              <a:rPr sz="1300" spc="-15" dirty="0">
                <a:solidFill>
                  <a:srgbClr val="2E5395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E5395"/>
                </a:solidFill>
                <a:latin typeface="Calibri"/>
                <a:cs typeface="Calibri"/>
              </a:rPr>
              <a:t>l’application</a:t>
            </a:r>
            <a:endParaRPr sz="1300">
              <a:latin typeface="Calibri"/>
              <a:cs typeface="Calibri"/>
            </a:endParaRPr>
          </a:p>
          <a:p>
            <a:pPr marL="467359" indent="-226695">
              <a:lnSpc>
                <a:spcPct val="100000"/>
              </a:lnSpc>
              <a:spcBef>
                <a:spcPts val="275"/>
              </a:spcBef>
              <a:buFont typeface="Calibri"/>
              <a:buChar char="●"/>
              <a:tabLst>
                <a:tab pos="467359" algn="l"/>
              </a:tabLst>
            </a:pPr>
            <a:r>
              <a:rPr sz="1400" b="1" dirty="0">
                <a:latin typeface="Calibri"/>
                <a:cs typeface="Calibri"/>
              </a:rPr>
              <a:t>L’accueil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l’application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79191" y="8057768"/>
            <a:ext cx="1200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28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page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d'accueil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919" y="1532762"/>
            <a:ext cx="4762500" cy="620649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87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5438" y="880363"/>
            <a:ext cx="2095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100"/>
              </a:spcBef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Formulaire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connexion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45438" y="5090286"/>
            <a:ext cx="37934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105"/>
              </a:spcBef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Formulaire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saisie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sonnées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l’entreprise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430" y="5776086"/>
            <a:ext cx="5760720" cy="280098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15667" y="8655557"/>
            <a:ext cx="27292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 30 :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formulaire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 saisie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données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l'entreprise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9067" y="4082922"/>
            <a:ext cx="16624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29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formulaire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connexion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0430" y="1434972"/>
            <a:ext cx="5759450" cy="252920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100"/>
              </a:spcBef>
            </a:pPr>
            <a:r>
              <a:rPr dirty="0"/>
              <a:t>Liste</a:t>
            </a:r>
            <a:r>
              <a:rPr spc="-60" dirty="0"/>
              <a:t> </a:t>
            </a:r>
            <a:r>
              <a:rPr dirty="0"/>
              <a:t>des</a:t>
            </a:r>
            <a:r>
              <a:rPr spc="-50" dirty="0"/>
              <a:t> </a:t>
            </a:r>
            <a:r>
              <a:rPr spc="-10" dirty="0"/>
              <a:t>figures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40"/>
              </a:spcBef>
            </a:pPr>
            <a:r>
              <a:rPr dirty="0">
                <a:hlinkClick r:id="rId2" action="ppaction://hlinksldjump"/>
              </a:rPr>
              <a:t>Figure</a:t>
            </a:r>
            <a:r>
              <a:rPr spc="55" dirty="0">
                <a:hlinkClick r:id="rId2" action="ppaction://hlinksldjump"/>
              </a:rPr>
              <a:t> </a:t>
            </a:r>
            <a:r>
              <a:rPr dirty="0">
                <a:hlinkClick r:id="rId2" action="ppaction://hlinksldjump"/>
              </a:rPr>
              <a:t>1</a:t>
            </a:r>
            <a:r>
              <a:rPr spc="395" dirty="0">
                <a:hlinkClick r:id="rId2" action="ppaction://hlinksldjump"/>
              </a:rPr>
              <a:t> </a:t>
            </a:r>
            <a:r>
              <a:rPr dirty="0">
                <a:hlinkClick r:id="rId2" action="ppaction://hlinksldjump"/>
              </a:rPr>
              <a:t>:</a:t>
            </a:r>
            <a:r>
              <a:rPr spc="65" dirty="0">
                <a:hlinkClick r:id="rId2" action="ppaction://hlinksldjump"/>
              </a:rPr>
              <a:t> </a:t>
            </a:r>
            <a:r>
              <a:rPr dirty="0">
                <a:hlinkClick r:id="rId2" action="ppaction://hlinksldjump"/>
              </a:rPr>
              <a:t>les</a:t>
            </a:r>
            <a:r>
              <a:rPr spc="65" dirty="0">
                <a:hlinkClick r:id="rId2" action="ppaction://hlinksldjump"/>
              </a:rPr>
              <a:t> </a:t>
            </a:r>
            <a:r>
              <a:rPr dirty="0">
                <a:hlinkClick r:id="rId2" action="ppaction://hlinksldjump"/>
              </a:rPr>
              <a:t>fonctions</a:t>
            </a:r>
            <a:r>
              <a:rPr spc="60" dirty="0">
                <a:hlinkClick r:id="rId2" action="ppaction://hlinksldjump"/>
              </a:rPr>
              <a:t> </a:t>
            </a:r>
            <a:r>
              <a:rPr dirty="0">
                <a:hlinkClick r:id="rId2" action="ppaction://hlinksldjump"/>
              </a:rPr>
              <a:t>du</a:t>
            </a:r>
            <a:r>
              <a:rPr spc="65" dirty="0">
                <a:hlinkClick r:id="rId2" action="ppaction://hlinksldjump"/>
              </a:rPr>
              <a:t> </a:t>
            </a:r>
            <a:r>
              <a:rPr spc="-10" dirty="0">
                <a:hlinkClick r:id="rId2" action="ppaction://hlinksldjump"/>
              </a:rPr>
              <a:t>MRP...............................................................................................</a:t>
            </a:r>
            <a:r>
              <a:rPr spc="-55" dirty="0">
                <a:hlinkClick r:id="rId2" action="ppaction://hlinksldjump"/>
              </a:rPr>
              <a:t> </a:t>
            </a:r>
            <a:r>
              <a:rPr spc="-25" dirty="0">
                <a:hlinkClick r:id="rId2" action="ppaction://hlinksldjump"/>
              </a:rPr>
              <a:t>15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3" action="ppaction://hlinksldjump"/>
              </a:rPr>
              <a:t>Figure</a:t>
            </a:r>
            <a:r>
              <a:rPr spc="55" dirty="0">
                <a:hlinkClick r:id="rId3" action="ppaction://hlinksldjump"/>
              </a:rPr>
              <a:t> </a:t>
            </a:r>
            <a:r>
              <a:rPr dirty="0">
                <a:hlinkClick r:id="rId3" action="ppaction://hlinksldjump"/>
              </a:rPr>
              <a:t>2</a:t>
            </a:r>
            <a:r>
              <a:rPr spc="70" dirty="0">
                <a:hlinkClick r:id="rId3" action="ppaction://hlinksldjump"/>
              </a:rPr>
              <a:t> </a:t>
            </a:r>
            <a:r>
              <a:rPr dirty="0">
                <a:hlinkClick r:id="rId3" action="ppaction://hlinksldjump"/>
              </a:rPr>
              <a:t>:</a:t>
            </a:r>
            <a:r>
              <a:rPr spc="55" dirty="0">
                <a:hlinkClick r:id="rId3" action="ppaction://hlinksldjump"/>
              </a:rPr>
              <a:t> </a:t>
            </a:r>
            <a:r>
              <a:rPr dirty="0">
                <a:hlinkClick r:id="rId3" action="ppaction://hlinksldjump"/>
              </a:rPr>
              <a:t>les</a:t>
            </a:r>
            <a:r>
              <a:rPr spc="50" dirty="0">
                <a:hlinkClick r:id="rId3" action="ppaction://hlinksldjump"/>
              </a:rPr>
              <a:t> </a:t>
            </a:r>
            <a:r>
              <a:rPr dirty="0">
                <a:hlinkClick r:id="rId3" action="ppaction://hlinksldjump"/>
              </a:rPr>
              <a:t>fonctions</a:t>
            </a:r>
            <a:r>
              <a:rPr spc="55" dirty="0">
                <a:hlinkClick r:id="rId3" action="ppaction://hlinksldjump"/>
              </a:rPr>
              <a:t> </a:t>
            </a:r>
            <a:r>
              <a:rPr dirty="0">
                <a:hlinkClick r:id="rId3" action="ppaction://hlinksldjump"/>
              </a:rPr>
              <a:t>du</a:t>
            </a:r>
            <a:r>
              <a:rPr spc="70" dirty="0">
                <a:hlinkClick r:id="rId3" action="ppaction://hlinksldjump"/>
              </a:rPr>
              <a:t> </a:t>
            </a:r>
            <a:r>
              <a:rPr dirty="0">
                <a:hlinkClick r:id="rId3" action="ppaction://hlinksldjump"/>
              </a:rPr>
              <a:t>MRP</a:t>
            </a:r>
            <a:r>
              <a:rPr spc="50" dirty="0">
                <a:hlinkClick r:id="rId3" action="ppaction://hlinksldjump"/>
              </a:rPr>
              <a:t> </a:t>
            </a:r>
            <a:r>
              <a:rPr spc="-10" dirty="0">
                <a:hlinkClick r:id="rId3" action="ppaction://hlinksldjump"/>
              </a:rPr>
              <a:t>II.............................................................................................</a:t>
            </a:r>
            <a:r>
              <a:rPr spc="-50" dirty="0">
                <a:hlinkClick r:id="rId3" action="ppaction://hlinksldjump"/>
              </a:rPr>
              <a:t> </a:t>
            </a:r>
            <a:r>
              <a:rPr spc="-25" dirty="0">
                <a:hlinkClick r:id="rId3" action="ppaction://hlinksldjump"/>
              </a:rPr>
              <a:t>16</a:t>
            </a:r>
          </a:p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>
                <a:hlinkClick r:id="rId4" action="ppaction://hlinksldjump"/>
              </a:rPr>
              <a:t>Figure</a:t>
            </a:r>
            <a:r>
              <a:rPr spc="60" dirty="0">
                <a:hlinkClick r:id="rId4" action="ppaction://hlinksldjump"/>
              </a:rPr>
              <a:t> </a:t>
            </a:r>
            <a:r>
              <a:rPr dirty="0">
                <a:hlinkClick r:id="rId4" action="ppaction://hlinksldjump"/>
              </a:rPr>
              <a:t>3</a:t>
            </a:r>
            <a:r>
              <a:rPr spc="75" dirty="0">
                <a:hlinkClick r:id="rId4" action="ppaction://hlinksldjump"/>
              </a:rPr>
              <a:t> </a:t>
            </a:r>
            <a:r>
              <a:rPr dirty="0">
                <a:hlinkClick r:id="rId4" action="ppaction://hlinksldjump"/>
              </a:rPr>
              <a:t>:</a:t>
            </a:r>
            <a:r>
              <a:rPr spc="60" dirty="0">
                <a:hlinkClick r:id="rId4" action="ppaction://hlinksldjump"/>
              </a:rPr>
              <a:t> </a:t>
            </a:r>
            <a:r>
              <a:rPr dirty="0">
                <a:hlinkClick r:id="rId4" action="ppaction://hlinksldjump"/>
              </a:rPr>
              <a:t>l'évolution</a:t>
            </a:r>
            <a:r>
              <a:rPr spc="60" dirty="0">
                <a:hlinkClick r:id="rId4" action="ppaction://hlinksldjump"/>
              </a:rPr>
              <a:t> </a:t>
            </a:r>
            <a:r>
              <a:rPr dirty="0">
                <a:hlinkClick r:id="rId4" action="ppaction://hlinksldjump"/>
              </a:rPr>
              <a:t>des</a:t>
            </a:r>
            <a:r>
              <a:rPr spc="60" dirty="0">
                <a:hlinkClick r:id="rId4" action="ppaction://hlinksldjump"/>
              </a:rPr>
              <a:t> </a:t>
            </a:r>
            <a:r>
              <a:rPr dirty="0">
                <a:hlinkClick r:id="rId4" action="ppaction://hlinksldjump"/>
              </a:rPr>
              <a:t>ERP</a:t>
            </a:r>
            <a:r>
              <a:rPr spc="75" dirty="0">
                <a:hlinkClick r:id="rId4" action="ppaction://hlinksldjump"/>
              </a:rPr>
              <a:t> </a:t>
            </a:r>
            <a:r>
              <a:rPr spc="-10" dirty="0">
                <a:hlinkClick r:id="rId4" action="ppaction://hlinksldjump"/>
              </a:rPr>
              <a:t>[3]..............................................................................................</a:t>
            </a:r>
            <a:r>
              <a:rPr spc="-50" dirty="0">
                <a:hlinkClick r:id="rId4" action="ppaction://hlinksldjump"/>
              </a:rPr>
              <a:t> </a:t>
            </a:r>
            <a:r>
              <a:rPr spc="-25" dirty="0">
                <a:hlinkClick r:id="rId4" action="ppaction://hlinksldjump"/>
              </a:rPr>
              <a:t>18</a:t>
            </a:r>
          </a:p>
          <a:p>
            <a:pPr marL="38100" marR="30480">
              <a:lnSpc>
                <a:spcPct val="110000"/>
              </a:lnSpc>
            </a:pPr>
            <a:r>
              <a:rPr dirty="0">
                <a:hlinkClick r:id="rId5" action="ppaction://hlinksldjump"/>
              </a:rPr>
              <a:t>Figure</a:t>
            </a:r>
            <a:r>
              <a:rPr spc="-5" dirty="0">
                <a:hlinkClick r:id="rId5" action="ppaction://hlinksldjump"/>
              </a:rPr>
              <a:t> </a:t>
            </a:r>
            <a:r>
              <a:rPr dirty="0">
                <a:hlinkClick r:id="rId5" action="ppaction://hlinksldjump"/>
              </a:rPr>
              <a:t>4</a:t>
            </a:r>
            <a:r>
              <a:rPr spc="10" dirty="0">
                <a:hlinkClick r:id="rId5" action="ppaction://hlinksldjump"/>
              </a:rPr>
              <a:t> </a:t>
            </a:r>
            <a:r>
              <a:rPr dirty="0">
                <a:hlinkClick r:id="rId5" action="ppaction://hlinksldjump"/>
              </a:rPr>
              <a:t>:</a:t>
            </a:r>
            <a:r>
              <a:rPr spc="-10" dirty="0">
                <a:hlinkClick r:id="rId5" action="ppaction://hlinksldjump"/>
              </a:rPr>
              <a:t> </a:t>
            </a:r>
            <a:r>
              <a:rPr dirty="0">
                <a:hlinkClick r:id="rId5" action="ppaction://hlinksldjump"/>
              </a:rPr>
              <a:t>organisation d'une</a:t>
            </a:r>
            <a:r>
              <a:rPr spc="-10" dirty="0">
                <a:hlinkClick r:id="rId5" action="ppaction://hlinksldjump"/>
              </a:rPr>
              <a:t> </a:t>
            </a:r>
            <a:r>
              <a:rPr dirty="0">
                <a:hlinkClick r:id="rId5" action="ppaction://hlinksldjump"/>
              </a:rPr>
              <a:t>entreprise</a:t>
            </a:r>
            <a:r>
              <a:rPr spc="10" dirty="0">
                <a:hlinkClick r:id="rId5" action="ppaction://hlinksldjump"/>
              </a:rPr>
              <a:t> </a:t>
            </a:r>
            <a:r>
              <a:rPr dirty="0">
                <a:hlinkClick r:id="rId5" action="ppaction://hlinksldjump"/>
              </a:rPr>
              <a:t>avec</a:t>
            </a:r>
            <a:r>
              <a:rPr spc="-15" dirty="0">
                <a:hlinkClick r:id="rId5" action="ppaction://hlinksldjump"/>
              </a:rPr>
              <a:t> </a:t>
            </a:r>
            <a:r>
              <a:rPr dirty="0">
                <a:hlinkClick r:id="rId5" action="ppaction://hlinksldjump"/>
              </a:rPr>
              <a:t>et</a:t>
            </a:r>
            <a:r>
              <a:rPr spc="5" dirty="0">
                <a:hlinkClick r:id="rId5" action="ppaction://hlinksldjump"/>
              </a:rPr>
              <a:t> </a:t>
            </a:r>
            <a:r>
              <a:rPr dirty="0">
                <a:hlinkClick r:id="rId5" action="ppaction://hlinksldjump"/>
              </a:rPr>
              <a:t>sans ERP [6]</a:t>
            </a:r>
            <a:r>
              <a:rPr spc="-155" dirty="0">
                <a:hlinkClick r:id="rId5" action="ppaction://hlinksldjump"/>
              </a:rPr>
              <a:t> </a:t>
            </a:r>
            <a:r>
              <a:rPr spc="-10" dirty="0">
                <a:hlinkClick r:id="rId5" action="ppaction://hlinksldjump"/>
              </a:rPr>
              <a:t>.................................................</a:t>
            </a:r>
            <a:r>
              <a:rPr spc="-90" dirty="0">
                <a:hlinkClick r:id="rId5" action="ppaction://hlinksldjump"/>
              </a:rPr>
              <a:t> </a:t>
            </a:r>
            <a:r>
              <a:rPr spc="-25" dirty="0">
                <a:hlinkClick r:id="rId5" action="ppaction://hlinksldjump"/>
              </a:rPr>
              <a:t>20</a:t>
            </a:r>
            <a:r>
              <a:rPr spc="-25" dirty="0"/>
              <a:t> </a:t>
            </a:r>
            <a:r>
              <a:rPr dirty="0">
                <a:hlinkClick r:id="rId6" action="ppaction://hlinksldjump"/>
              </a:rPr>
              <a:t>Figure</a:t>
            </a:r>
            <a:r>
              <a:rPr spc="25" dirty="0">
                <a:hlinkClick r:id="rId6" action="ppaction://hlinksldjump"/>
              </a:rPr>
              <a:t> </a:t>
            </a:r>
            <a:r>
              <a:rPr dirty="0">
                <a:hlinkClick r:id="rId6" action="ppaction://hlinksldjump"/>
              </a:rPr>
              <a:t>5</a:t>
            </a:r>
            <a:r>
              <a:rPr spc="35" dirty="0">
                <a:hlinkClick r:id="rId6" action="ppaction://hlinksldjump"/>
              </a:rPr>
              <a:t> </a:t>
            </a:r>
            <a:r>
              <a:rPr dirty="0">
                <a:hlinkClick r:id="rId6" action="ppaction://hlinksldjump"/>
              </a:rPr>
              <a:t>:</a:t>
            </a:r>
            <a:r>
              <a:rPr spc="20" dirty="0">
                <a:hlinkClick r:id="rId6" action="ppaction://hlinksldjump"/>
              </a:rPr>
              <a:t> </a:t>
            </a:r>
            <a:r>
              <a:rPr dirty="0">
                <a:hlinkClick r:id="rId6" action="ppaction://hlinksldjump"/>
              </a:rPr>
              <a:t>Architecture</a:t>
            </a:r>
            <a:r>
              <a:rPr spc="25" dirty="0">
                <a:hlinkClick r:id="rId6" action="ppaction://hlinksldjump"/>
              </a:rPr>
              <a:t> </a:t>
            </a:r>
            <a:r>
              <a:rPr dirty="0">
                <a:hlinkClick r:id="rId6" action="ppaction://hlinksldjump"/>
              </a:rPr>
              <a:t>technique</a:t>
            </a:r>
            <a:r>
              <a:rPr spc="25" dirty="0">
                <a:hlinkClick r:id="rId6" action="ppaction://hlinksldjump"/>
              </a:rPr>
              <a:t> </a:t>
            </a:r>
            <a:r>
              <a:rPr dirty="0">
                <a:hlinkClick r:id="rId6" action="ppaction://hlinksldjump"/>
              </a:rPr>
              <a:t>d'un</a:t>
            </a:r>
            <a:r>
              <a:rPr spc="35" dirty="0">
                <a:hlinkClick r:id="rId6" action="ppaction://hlinksldjump"/>
              </a:rPr>
              <a:t> </a:t>
            </a:r>
            <a:r>
              <a:rPr dirty="0">
                <a:hlinkClick r:id="rId6" action="ppaction://hlinksldjump"/>
              </a:rPr>
              <a:t>ERP</a:t>
            </a:r>
            <a:r>
              <a:rPr spc="-10" dirty="0">
                <a:hlinkClick r:id="rId6" action="ppaction://hlinksldjump"/>
              </a:rPr>
              <a:t> .............................................................................</a:t>
            </a:r>
            <a:r>
              <a:rPr spc="-75" dirty="0">
                <a:hlinkClick r:id="rId6" action="ppaction://hlinksldjump"/>
              </a:rPr>
              <a:t> </a:t>
            </a:r>
            <a:r>
              <a:rPr spc="-25" dirty="0">
                <a:hlinkClick r:id="rId6" action="ppaction://hlinksldjump"/>
              </a:rPr>
              <a:t>26</a:t>
            </a:r>
          </a:p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>
                <a:hlinkClick r:id="rId7" action="ppaction://hlinksldjump"/>
              </a:rPr>
              <a:t>Figure</a:t>
            </a:r>
            <a:r>
              <a:rPr spc="25" dirty="0">
                <a:hlinkClick r:id="rId7" action="ppaction://hlinksldjump"/>
              </a:rPr>
              <a:t> </a:t>
            </a:r>
            <a:r>
              <a:rPr dirty="0">
                <a:hlinkClick r:id="rId7" action="ppaction://hlinksldjump"/>
              </a:rPr>
              <a:t>6</a:t>
            </a:r>
            <a:r>
              <a:rPr spc="40" dirty="0">
                <a:hlinkClick r:id="rId7" action="ppaction://hlinksldjump"/>
              </a:rPr>
              <a:t> </a:t>
            </a:r>
            <a:r>
              <a:rPr dirty="0">
                <a:hlinkClick r:id="rId7" action="ppaction://hlinksldjump"/>
              </a:rPr>
              <a:t>:</a:t>
            </a:r>
            <a:r>
              <a:rPr spc="20" dirty="0">
                <a:hlinkClick r:id="rId7" action="ppaction://hlinksldjump"/>
              </a:rPr>
              <a:t> </a:t>
            </a:r>
            <a:r>
              <a:rPr dirty="0">
                <a:hlinkClick r:id="rId7" action="ppaction://hlinksldjump"/>
              </a:rPr>
              <a:t>les</a:t>
            </a:r>
            <a:r>
              <a:rPr spc="35" dirty="0">
                <a:hlinkClick r:id="rId7" action="ppaction://hlinksldjump"/>
              </a:rPr>
              <a:t> </a:t>
            </a:r>
            <a:r>
              <a:rPr dirty="0">
                <a:hlinkClick r:id="rId7" action="ppaction://hlinksldjump"/>
              </a:rPr>
              <a:t>modules</a:t>
            </a:r>
            <a:r>
              <a:rPr spc="35" dirty="0">
                <a:hlinkClick r:id="rId7" action="ppaction://hlinksldjump"/>
              </a:rPr>
              <a:t> </a:t>
            </a:r>
            <a:r>
              <a:rPr dirty="0">
                <a:hlinkClick r:id="rId7" action="ppaction://hlinksldjump"/>
              </a:rPr>
              <a:t>principaux</a:t>
            </a:r>
            <a:r>
              <a:rPr spc="15" dirty="0">
                <a:hlinkClick r:id="rId7" action="ppaction://hlinksldjump"/>
              </a:rPr>
              <a:t> </a:t>
            </a:r>
            <a:r>
              <a:rPr dirty="0">
                <a:hlinkClick r:id="rId7" action="ppaction://hlinksldjump"/>
              </a:rPr>
              <a:t>d'un</a:t>
            </a:r>
            <a:r>
              <a:rPr spc="40" dirty="0">
                <a:hlinkClick r:id="rId7" action="ppaction://hlinksldjump"/>
              </a:rPr>
              <a:t> </a:t>
            </a:r>
            <a:r>
              <a:rPr spc="-10" dirty="0">
                <a:hlinkClick r:id="rId7" action="ppaction://hlinksldjump"/>
              </a:rPr>
              <a:t>ERP..............................................................................</a:t>
            </a:r>
            <a:r>
              <a:rPr spc="-75" dirty="0">
                <a:hlinkClick r:id="rId7" action="ppaction://hlinksldjump"/>
              </a:rPr>
              <a:t> </a:t>
            </a:r>
            <a:r>
              <a:rPr spc="-25" dirty="0">
                <a:hlinkClick r:id="rId7" action="ppaction://hlinksldjump"/>
              </a:rPr>
              <a:t>27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8" action="ppaction://hlinksldjump"/>
              </a:rPr>
              <a:t>Figure</a:t>
            </a:r>
            <a:r>
              <a:rPr spc="5" dirty="0">
                <a:hlinkClick r:id="rId8" action="ppaction://hlinksldjump"/>
              </a:rPr>
              <a:t> </a:t>
            </a:r>
            <a:r>
              <a:rPr dirty="0">
                <a:hlinkClick r:id="rId8" action="ppaction://hlinksldjump"/>
              </a:rPr>
              <a:t>7</a:t>
            </a:r>
            <a:r>
              <a:rPr spc="20" dirty="0">
                <a:hlinkClick r:id="rId8" action="ppaction://hlinksldjump"/>
              </a:rPr>
              <a:t> </a:t>
            </a:r>
            <a:r>
              <a:rPr dirty="0">
                <a:hlinkClick r:id="rId8" action="ppaction://hlinksldjump"/>
              </a:rPr>
              <a:t>:</a:t>
            </a:r>
            <a:r>
              <a:rPr spc="5" dirty="0">
                <a:hlinkClick r:id="rId8" action="ppaction://hlinksldjump"/>
              </a:rPr>
              <a:t> </a:t>
            </a:r>
            <a:r>
              <a:rPr dirty="0">
                <a:hlinkClick r:id="rId8" action="ppaction://hlinksldjump"/>
              </a:rPr>
              <a:t>Architecture</a:t>
            </a:r>
            <a:r>
              <a:rPr spc="20" dirty="0">
                <a:hlinkClick r:id="rId8" action="ppaction://hlinksldjump"/>
              </a:rPr>
              <a:t> </a:t>
            </a:r>
            <a:r>
              <a:rPr dirty="0">
                <a:hlinkClick r:id="rId8" action="ppaction://hlinksldjump"/>
              </a:rPr>
              <a:t>globale</a:t>
            </a:r>
            <a:r>
              <a:rPr spc="10" dirty="0">
                <a:hlinkClick r:id="rId8" action="ppaction://hlinksldjump"/>
              </a:rPr>
              <a:t> </a:t>
            </a:r>
            <a:r>
              <a:rPr dirty="0">
                <a:hlinkClick r:id="rId8" action="ppaction://hlinksldjump"/>
              </a:rPr>
              <a:t>d'une</a:t>
            </a:r>
            <a:r>
              <a:rPr spc="5" dirty="0">
                <a:hlinkClick r:id="rId8" action="ppaction://hlinksldjump"/>
              </a:rPr>
              <a:t> </a:t>
            </a:r>
            <a:r>
              <a:rPr dirty="0">
                <a:hlinkClick r:id="rId8" action="ppaction://hlinksldjump"/>
              </a:rPr>
              <a:t>application</a:t>
            </a:r>
            <a:r>
              <a:rPr spc="10" dirty="0">
                <a:hlinkClick r:id="rId8" action="ppaction://hlinksldjump"/>
              </a:rPr>
              <a:t> </a:t>
            </a:r>
            <a:r>
              <a:rPr dirty="0">
                <a:hlinkClick r:id="rId8" action="ppaction://hlinksldjump"/>
              </a:rPr>
              <a:t>web</a:t>
            </a:r>
            <a:r>
              <a:rPr spc="45" dirty="0">
                <a:hlinkClick r:id="rId8" action="ppaction://hlinksldjump"/>
              </a:rPr>
              <a:t> </a:t>
            </a:r>
            <a:r>
              <a:rPr sz="1200" spc="-15" baseline="27777" dirty="0">
                <a:hlinkClick r:id="rId8" action="ppaction://hlinksldjump"/>
              </a:rPr>
              <a:t>[36]</a:t>
            </a:r>
            <a:r>
              <a:rPr sz="1200" spc="-150" baseline="27777" dirty="0">
                <a:hlinkClick r:id="rId8" action="ppaction://hlinksldjump"/>
              </a:rPr>
              <a:t> </a:t>
            </a:r>
            <a:r>
              <a:rPr sz="1200" spc="-10" dirty="0">
                <a:hlinkClick r:id="rId8" action="ppaction://hlinksldjump"/>
              </a:rPr>
              <a:t>.......................................................</a:t>
            </a:r>
            <a:r>
              <a:rPr sz="1200" spc="-85" dirty="0">
                <a:hlinkClick r:id="rId8" action="ppaction://hlinksldjump"/>
              </a:rPr>
              <a:t> </a:t>
            </a:r>
            <a:r>
              <a:rPr sz="1200" spc="-25" dirty="0">
                <a:hlinkClick r:id="rId8" action="ppaction://hlinksldjump"/>
              </a:rPr>
              <a:t>39</a:t>
            </a:r>
            <a:endParaRPr sz="1200"/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9" action="ppaction://hlinksldjump"/>
              </a:rPr>
              <a:t>Figure</a:t>
            </a:r>
            <a:r>
              <a:rPr spc="5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8</a:t>
            </a:r>
            <a:r>
              <a:rPr spc="15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:</a:t>
            </a:r>
            <a:r>
              <a:rPr spc="5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exemple</a:t>
            </a:r>
            <a:r>
              <a:rPr spc="15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abstrait</a:t>
            </a:r>
            <a:r>
              <a:rPr spc="15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d'un</a:t>
            </a:r>
            <a:r>
              <a:rPr spc="10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plan</a:t>
            </a:r>
            <a:r>
              <a:rPr spc="5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d'un</a:t>
            </a:r>
            <a:r>
              <a:rPr spc="5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site</a:t>
            </a:r>
            <a:r>
              <a:rPr spc="20" dirty="0">
                <a:hlinkClick r:id="rId9" action="ppaction://hlinksldjump"/>
              </a:rPr>
              <a:t> </a:t>
            </a:r>
            <a:r>
              <a:rPr dirty="0">
                <a:hlinkClick r:id="rId9" action="ppaction://hlinksldjump"/>
              </a:rPr>
              <a:t>web</a:t>
            </a:r>
            <a:r>
              <a:rPr spc="15" dirty="0">
                <a:hlinkClick r:id="rId9" action="ppaction://hlinksldjump"/>
              </a:rPr>
              <a:t> </a:t>
            </a:r>
            <a:r>
              <a:rPr spc="-10" dirty="0">
                <a:hlinkClick r:id="rId9" action="ppaction://hlinksldjump"/>
              </a:rPr>
              <a:t>[17].........................................................</a:t>
            </a:r>
            <a:r>
              <a:rPr spc="-85" dirty="0">
                <a:hlinkClick r:id="rId9" action="ppaction://hlinksldjump"/>
              </a:rPr>
              <a:t> </a:t>
            </a:r>
            <a:r>
              <a:rPr spc="-25" dirty="0">
                <a:hlinkClick r:id="rId9" action="ppaction://hlinksldjump"/>
              </a:rPr>
              <a:t>41</a:t>
            </a: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dirty="0">
                <a:hlinkClick r:id="rId10" action="ppaction://hlinksldjump"/>
              </a:rPr>
              <a:t>Figure</a:t>
            </a:r>
            <a:r>
              <a:rPr spc="30" dirty="0">
                <a:hlinkClick r:id="rId10" action="ppaction://hlinksldjump"/>
              </a:rPr>
              <a:t> </a:t>
            </a:r>
            <a:r>
              <a:rPr dirty="0">
                <a:hlinkClick r:id="rId10" action="ppaction://hlinksldjump"/>
              </a:rPr>
              <a:t>9</a:t>
            </a:r>
            <a:r>
              <a:rPr spc="45" dirty="0">
                <a:hlinkClick r:id="rId10" action="ppaction://hlinksldjump"/>
              </a:rPr>
              <a:t> </a:t>
            </a:r>
            <a:r>
              <a:rPr dirty="0">
                <a:hlinkClick r:id="rId10" action="ppaction://hlinksldjump"/>
              </a:rPr>
              <a:t>:</a:t>
            </a:r>
            <a:r>
              <a:rPr spc="25" dirty="0">
                <a:hlinkClick r:id="rId10" action="ppaction://hlinksldjump"/>
              </a:rPr>
              <a:t> </a:t>
            </a:r>
            <a:r>
              <a:rPr dirty="0">
                <a:hlinkClick r:id="rId10" action="ppaction://hlinksldjump"/>
              </a:rPr>
              <a:t>formalisme</a:t>
            </a:r>
            <a:r>
              <a:rPr spc="35" dirty="0">
                <a:hlinkClick r:id="rId10" action="ppaction://hlinksldjump"/>
              </a:rPr>
              <a:t> </a:t>
            </a:r>
            <a:r>
              <a:rPr dirty="0">
                <a:hlinkClick r:id="rId10" action="ppaction://hlinksldjump"/>
              </a:rPr>
              <a:t>d'un</a:t>
            </a:r>
            <a:r>
              <a:rPr spc="45" dirty="0">
                <a:hlinkClick r:id="rId10" action="ppaction://hlinksldjump"/>
              </a:rPr>
              <a:t> </a:t>
            </a:r>
            <a:r>
              <a:rPr dirty="0">
                <a:hlinkClick r:id="rId10" action="ppaction://hlinksldjump"/>
              </a:rPr>
              <a:t>acteur</a:t>
            </a:r>
            <a:r>
              <a:rPr spc="25" dirty="0">
                <a:hlinkClick r:id="rId10" action="ppaction://hlinksldjump"/>
              </a:rPr>
              <a:t> </a:t>
            </a:r>
            <a:r>
              <a:rPr dirty="0">
                <a:hlinkClick r:id="rId10" action="ppaction://hlinksldjump"/>
              </a:rPr>
              <a:t>en</a:t>
            </a:r>
            <a:r>
              <a:rPr spc="50" dirty="0">
                <a:hlinkClick r:id="rId10" action="ppaction://hlinksldjump"/>
              </a:rPr>
              <a:t> </a:t>
            </a:r>
            <a:r>
              <a:rPr spc="-10" dirty="0">
                <a:hlinkClick r:id="rId10" action="ppaction://hlinksldjump"/>
              </a:rPr>
              <a:t>UML...............................................................................</a:t>
            </a:r>
            <a:r>
              <a:rPr spc="-65" dirty="0">
                <a:hlinkClick r:id="rId10" action="ppaction://hlinksldjump"/>
              </a:rPr>
              <a:t> </a:t>
            </a:r>
            <a:r>
              <a:rPr spc="-25" dirty="0">
                <a:hlinkClick r:id="rId10" action="ppaction://hlinksldjump"/>
              </a:rPr>
              <a:t>54</a:t>
            </a:r>
          </a:p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>
                <a:hlinkClick r:id="rId11" action="ppaction://hlinksldjump"/>
              </a:rPr>
              <a:t>Figure</a:t>
            </a:r>
            <a:r>
              <a:rPr spc="5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10</a:t>
            </a:r>
            <a:r>
              <a:rPr spc="55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:</a:t>
            </a:r>
            <a:r>
              <a:rPr spc="65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acteur</a:t>
            </a:r>
            <a:r>
              <a:rPr spc="5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et</a:t>
            </a:r>
            <a:r>
              <a:rPr spc="6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cas</a:t>
            </a:r>
            <a:r>
              <a:rPr spc="50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d'utilisation</a:t>
            </a:r>
            <a:r>
              <a:rPr spc="-45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.......................................................................................</a:t>
            </a:r>
            <a:r>
              <a:rPr spc="-55" dirty="0">
                <a:hlinkClick r:id="rId11" action="ppaction://hlinksldjump"/>
              </a:rPr>
              <a:t> </a:t>
            </a:r>
            <a:r>
              <a:rPr spc="-25" dirty="0">
                <a:hlinkClick r:id="rId11" action="ppaction://hlinksldjump"/>
              </a:rPr>
              <a:t>55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11" action="ppaction://hlinksldjump"/>
              </a:rPr>
              <a:t>Figure</a:t>
            </a:r>
            <a:r>
              <a:rPr spc="15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11</a:t>
            </a:r>
            <a:r>
              <a:rPr spc="2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:</a:t>
            </a:r>
            <a:r>
              <a:rPr spc="3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:</a:t>
            </a:r>
            <a:r>
              <a:rPr spc="1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formalisme</a:t>
            </a:r>
            <a:r>
              <a:rPr spc="2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de</a:t>
            </a:r>
            <a:r>
              <a:rPr spc="3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la</a:t>
            </a:r>
            <a:r>
              <a:rPr spc="1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relation</a:t>
            </a:r>
            <a:r>
              <a:rPr spc="2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de</a:t>
            </a:r>
            <a:r>
              <a:rPr spc="10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généralisation</a:t>
            </a:r>
            <a:r>
              <a:rPr spc="-25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........................................................</a:t>
            </a:r>
            <a:r>
              <a:rPr spc="-80" dirty="0">
                <a:hlinkClick r:id="rId11" action="ppaction://hlinksldjump"/>
              </a:rPr>
              <a:t> </a:t>
            </a:r>
            <a:r>
              <a:rPr spc="-25" dirty="0">
                <a:hlinkClick r:id="rId11" action="ppaction://hlinksldjump"/>
              </a:rPr>
              <a:t>55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11" action="ppaction://hlinksldjump"/>
              </a:rPr>
              <a:t>Figure</a:t>
            </a:r>
            <a:r>
              <a:rPr spc="4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12</a:t>
            </a:r>
            <a:r>
              <a:rPr spc="4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:</a:t>
            </a:r>
            <a:r>
              <a:rPr spc="55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représentation</a:t>
            </a:r>
            <a:r>
              <a:rPr spc="55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graphique</a:t>
            </a:r>
            <a:r>
              <a:rPr spc="35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de</a:t>
            </a:r>
            <a:r>
              <a:rPr spc="35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l'inclusion</a:t>
            </a:r>
            <a:r>
              <a:rPr spc="-30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................................................................</a:t>
            </a:r>
            <a:r>
              <a:rPr spc="-65" dirty="0">
                <a:hlinkClick r:id="rId11" action="ppaction://hlinksldjump"/>
              </a:rPr>
              <a:t> </a:t>
            </a:r>
            <a:r>
              <a:rPr spc="-25" dirty="0">
                <a:hlinkClick r:id="rId11" action="ppaction://hlinksldjump"/>
              </a:rPr>
              <a:t>55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11" action="ppaction://hlinksldjump"/>
              </a:rPr>
              <a:t>Figure</a:t>
            </a:r>
            <a:r>
              <a:rPr spc="55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13</a:t>
            </a:r>
            <a:r>
              <a:rPr spc="6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:</a:t>
            </a:r>
            <a:r>
              <a:rPr spc="70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représentation</a:t>
            </a:r>
            <a:r>
              <a:rPr spc="75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graphique</a:t>
            </a:r>
            <a:r>
              <a:rPr spc="50" dirty="0">
                <a:hlinkClick r:id="rId11" action="ppaction://hlinksldjump"/>
              </a:rPr>
              <a:t> </a:t>
            </a:r>
            <a:r>
              <a:rPr dirty="0">
                <a:hlinkClick r:id="rId11" action="ppaction://hlinksldjump"/>
              </a:rPr>
              <a:t>de</a:t>
            </a:r>
            <a:r>
              <a:rPr spc="55" dirty="0">
                <a:hlinkClick r:id="rId11" action="ppaction://hlinksldjump"/>
              </a:rPr>
              <a:t> </a:t>
            </a:r>
            <a:r>
              <a:rPr spc="-10" dirty="0">
                <a:hlinkClick r:id="rId11" action="ppaction://hlinksldjump"/>
              </a:rPr>
              <a:t>l'extension...............................................................</a:t>
            </a:r>
            <a:r>
              <a:rPr spc="-55" dirty="0">
                <a:hlinkClick r:id="rId11" action="ppaction://hlinksldjump"/>
              </a:rPr>
              <a:t> </a:t>
            </a:r>
            <a:r>
              <a:rPr spc="-25" dirty="0">
                <a:hlinkClick r:id="rId11" action="ppaction://hlinksldjump"/>
              </a:rPr>
              <a:t>55</a:t>
            </a:r>
          </a:p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>
                <a:hlinkClick r:id="rId12" action="ppaction://hlinksldjump"/>
              </a:rPr>
              <a:t>Figure</a:t>
            </a:r>
            <a:r>
              <a:rPr spc="75" dirty="0">
                <a:hlinkClick r:id="rId12" action="ppaction://hlinksldjump"/>
              </a:rPr>
              <a:t> </a:t>
            </a:r>
            <a:r>
              <a:rPr dirty="0">
                <a:hlinkClick r:id="rId12" action="ppaction://hlinksldjump"/>
              </a:rPr>
              <a:t>14</a:t>
            </a:r>
            <a:r>
              <a:rPr spc="85" dirty="0">
                <a:hlinkClick r:id="rId12" action="ppaction://hlinksldjump"/>
              </a:rPr>
              <a:t> </a:t>
            </a:r>
            <a:r>
              <a:rPr dirty="0">
                <a:hlinkClick r:id="rId12" action="ppaction://hlinksldjump"/>
              </a:rPr>
              <a:t>:</a:t>
            </a:r>
            <a:r>
              <a:rPr spc="95" dirty="0">
                <a:hlinkClick r:id="rId12" action="ppaction://hlinksldjump"/>
              </a:rPr>
              <a:t> </a:t>
            </a:r>
            <a:r>
              <a:rPr dirty="0">
                <a:hlinkClick r:id="rId12" action="ppaction://hlinksldjump"/>
              </a:rPr>
              <a:t>Diagramme</a:t>
            </a:r>
            <a:r>
              <a:rPr spc="80" dirty="0">
                <a:hlinkClick r:id="rId12" action="ppaction://hlinksldjump"/>
              </a:rPr>
              <a:t> </a:t>
            </a:r>
            <a:r>
              <a:rPr dirty="0">
                <a:hlinkClick r:id="rId12" action="ppaction://hlinksldjump"/>
              </a:rPr>
              <a:t>de</a:t>
            </a:r>
            <a:r>
              <a:rPr spc="100" dirty="0">
                <a:hlinkClick r:id="rId12" action="ppaction://hlinksldjump"/>
              </a:rPr>
              <a:t> </a:t>
            </a:r>
            <a:r>
              <a:rPr spc="-10" dirty="0">
                <a:hlinkClick r:id="rId12" action="ppaction://hlinksldjump"/>
              </a:rPr>
              <a:t>contexte.........................................................................................</a:t>
            </a:r>
            <a:r>
              <a:rPr spc="-35" dirty="0">
                <a:hlinkClick r:id="rId12" action="ppaction://hlinksldjump"/>
              </a:rPr>
              <a:t> </a:t>
            </a:r>
            <a:r>
              <a:rPr spc="-25" dirty="0">
                <a:hlinkClick r:id="rId12" action="ppaction://hlinksldjump"/>
              </a:rPr>
              <a:t>58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13" action="ppaction://hlinksldjump"/>
              </a:rPr>
              <a:t>Figure</a:t>
            </a:r>
            <a:r>
              <a:rPr spc="5" dirty="0">
                <a:hlinkClick r:id="rId13" action="ppaction://hlinksldjump"/>
              </a:rPr>
              <a:t> </a:t>
            </a:r>
            <a:r>
              <a:rPr dirty="0">
                <a:hlinkClick r:id="rId13" action="ppaction://hlinksldjump"/>
              </a:rPr>
              <a:t>15</a:t>
            </a:r>
            <a:r>
              <a:rPr spc="5" dirty="0">
                <a:hlinkClick r:id="rId13" action="ppaction://hlinksldjump"/>
              </a:rPr>
              <a:t> </a:t>
            </a:r>
            <a:r>
              <a:rPr dirty="0">
                <a:hlinkClick r:id="rId13" action="ppaction://hlinksldjump"/>
              </a:rPr>
              <a:t>:</a:t>
            </a:r>
            <a:r>
              <a:rPr spc="15" dirty="0">
                <a:hlinkClick r:id="rId13" action="ppaction://hlinksldjump"/>
              </a:rPr>
              <a:t> </a:t>
            </a:r>
            <a:r>
              <a:rPr dirty="0">
                <a:hlinkClick r:id="rId13" action="ppaction://hlinksldjump"/>
              </a:rPr>
              <a:t>Diagramme de</a:t>
            </a:r>
            <a:r>
              <a:rPr spc="15" dirty="0">
                <a:hlinkClick r:id="rId13" action="ppaction://hlinksldjump"/>
              </a:rPr>
              <a:t> </a:t>
            </a:r>
            <a:r>
              <a:rPr dirty="0">
                <a:hlinkClick r:id="rId13" action="ppaction://hlinksldjump"/>
              </a:rPr>
              <a:t>cas</a:t>
            </a:r>
            <a:r>
              <a:rPr spc="10" dirty="0">
                <a:hlinkClick r:id="rId13" action="ppaction://hlinksldjump"/>
              </a:rPr>
              <a:t> </a:t>
            </a:r>
            <a:r>
              <a:rPr spc="-10" dirty="0">
                <a:hlinkClick r:id="rId13" action="ppaction://hlinksldjump"/>
              </a:rPr>
              <a:t>d’utilisation</a:t>
            </a:r>
            <a:r>
              <a:rPr spc="15" dirty="0">
                <a:hlinkClick r:id="rId13" action="ppaction://hlinksldjump"/>
              </a:rPr>
              <a:t> </a:t>
            </a:r>
            <a:r>
              <a:rPr dirty="0">
                <a:hlinkClick r:id="rId13" action="ppaction://hlinksldjump"/>
              </a:rPr>
              <a:t>général</a:t>
            </a:r>
            <a:r>
              <a:rPr spc="15" dirty="0">
                <a:hlinkClick r:id="rId13" action="ppaction://hlinksldjump"/>
              </a:rPr>
              <a:t> </a:t>
            </a:r>
            <a:r>
              <a:rPr dirty="0">
                <a:hlinkClick r:id="rId13" action="ppaction://hlinksldjump"/>
              </a:rPr>
              <a:t>«</a:t>
            </a:r>
            <a:r>
              <a:rPr spc="5" dirty="0">
                <a:hlinkClick r:id="rId13" action="ppaction://hlinksldjump"/>
              </a:rPr>
              <a:t> </a:t>
            </a:r>
            <a:r>
              <a:rPr dirty="0">
                <a:hlinkClick r:id="rId13" action="ppaction://hlinksldjump"/>
              </a:rPr>
              <a:t>Visiteur »</a:t>
            </a:r>
            <a:r>
              <a:rPr spc="35" dirty="0">
                <a:hlinkClick r:id="rId13" action="ppaction://hlinksldjump"/>
              </a:rPr>
              <a:t> </a:t>
            </a:r>
            <a:r>
              <a:rPr spc="-10" dirty="0">
                <a:hlinkClick r:id="rId13" action="ppaction://hlinksldjump"/>
              </a:rPr>
              <a:t>.............................................</a:t>
            </a:r>
            <a:r>
              <a:rPr spc="-85" dirty="0">
                <a:hlinkClick r:id="rId13" action="ppaction://hlinksldjump"/>
              </a:rPr>
              <a:t> </a:t>
            </a:r>
            <a:r>
              <a:rPr spc="-25" dirty="0">
                <a:hlinkClick r:id="rId13" action="ppaction://hlinksldjump"/>
              </a:rPr>
              <a:t>60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14" action="ppaction://hlinksldjump"/>
              </a:rPr>
              <a:t>Figure</a:t>
            </a:r>
            <a:r>
              <a:rPr spc="5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16</a:t>
            </a:r>
            <a:r>
              <a:rPr spc="5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:</a:t>
            </a:r>
            <a:r>
              <a:rPr spc="15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Diagramme</a:t>
            </a:r>
            <a:r>
              <a:rPr spc="5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de</a:t>
            </a:r>
            <a:r>
              <a:rPr spc="15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cas</a:t>
            </a:r>
            <a:r>
              <a:rPr spc="10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d’utilisation</a:t>
            </a:r>
            <a:r>
              <a:rPr spc="20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général</a:t>
            </a:r>
            <a:r>
              <a:rPr spc="10" dirty="0">
                <a:hlinkClick r:id="rId14" action="ppaction://hlinksldjump"/>
              </a:rPr>
              <a:t> </a:t>
            </a:r>
            <a:r>
              <a:rPr dirty="0">
                <a:hlinkClick r:id="rId14" action="ppaction://hlinksldjump"/>
              </a:rPr>
              <a:t>«</a:t>
            </a:r>
            <a:r>
              <a:rPr spc="5" dirty="0">
                <a:hlinkClick r:id="rId14" action="ppaction://hlinksldjump"/>
              </a:rPr>
              <a:t> </a:t>
            </a:r>
            <a:r>
              <a:rPr spc="-10" dirty="0">
                <a:hlinkClick r:id="rId14" action="ppaction://hlinksldjump"/>
              </a:rPr>
              <a:t>ERP-</a:t>
            </a:r>
            <a:r>
              <a:rPr dirty="0">
                <a:hlinkClick r:id="rId14" action="ppaction://hlinksldjump"/>
              </a:rPr>
              <a:t>Admin</a:t>
            </a:r>
            <a:r>
              <a:rPr spc="5" dirty="0">
                <a:hlinkClick r:id="rId14" action="ppaction://hlinksldjump"/>
              </a:rPr>
              <a:t> </a:t>
            </a:r>
            <a:r>
              <a:rPr spc="-10" dirty="0">
                <a:hlinkClick r:id="rId14" action="ppaction://hlinksldjump"/>
              </a:rPr>
              <a:t>»........................................</a:t>
            </a:r>
            <a:r>
              <a:rPr spc="-85" dirty="0">
                <a:hlinkClick r:id="rId14" action="ppaction://hlinksldjump"/>
              </a:rPr>
              <a:t> </a:t>
            </a:r>
            <a:r>
              <a:rPr spc="-25" dirty="0">
                <a:hlinkClick r:id="rId14" action="ppaction://hlinksldjump"/>
              </a:rPr>
              <a:t>61</a:t>
            </a:r>
          </a:p>
          <a:p>
            <a:pPr marL="38100" marR="30480">
              <a:lnSpc>
                <a:spcPct val="109200"/>
              </a:lnSpc>
              <a:spcBef>
                <a:spcPts val="10"/>
              </a:spcBef>
            </a:pPr>
            <a:r>
              <a:rPr dirty="0">
                <a:hlinkClick r:id="rId15" action="ppaction://hlinksldjump"/>
              </a:rPr>
              <a:t>Figure</a:t>
            </a:r>
            <a:r>
              <a:rPr spc="5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17</a:t>
            </a:r>
            <a:r>
              <a:rPr spc="5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:</a:t>
            </a:r>
            <a:r>
              <a:rPr spc="290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Diagramme</a:t>
            </a:r>
            <a:r>
              <a:rPr spc="15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de</a:t>
            </a:r>
            <a:r>
              <a:rPr spc="15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cas</a:t>
            </a:r>
            <a:r>
              <a:rPr spc="10" dirty="0">
                <a:hlinkClick r:id="rId15" action="ppaction://hlinksldjump"/>
              </a:rPr>
              <a:t> </a:t>
            </a:r>
            <a:r>
              <a:rPr spc="-10" dirty="0">
                <a:hlinkClick r:id="rId15" action="ppaction://hlinksldjump"/>
              </a:rPr>
              <a:t>d’utilisation</a:t>
            </a:r>
            <a:r>
              <a:rPr spc="15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général</a:t>
            </a:r>
            <a:r>
              <a:rPr spc="10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«</a:t>
            </a:r>
            <a:r>
              <a:rPr spc="5" dirty="0">
                <a:hlinkClick r:id="rId15" action="ppaction://hlinksldjump"/>
              </a:rPr>
              <a:t> </a:t>
            </a:r>
            <a:r>
              <a:rPr spc="-10" dirty="0">
                <a:hlinkClick r:id="rId15" action="ppaction://hlinksldjump"/>
              </a:rPr>
              <a:t>Administrateur</a:t>
            </a:r>
            <a:r>
              <a:rPr spc="15" dirty="0">
                <a:hlinkClick r:id="rId15" action="ppaction://hlinksldjump"/>
              </a:rPr>
              <a:t> </a:t>
            </a:r>
            <a:r>
              <a:rPr dirty="0">
                <a:hlinkClick r:id="rId15" action="ppaction://hlinksldjump"/>
              </a:rPr>
              <a:t>»</a:t>
            </a:r>
            <a:r>
              <a:rPr spc="35" dirty="0">
                <a:hlinkClick r:id="rId15" action="ppaction://hlinksldjump"/>
              </a:rPr>
              <a:t> </a:t>
            </a:r>
            <a:r>
              <a:rPr spc="-10" dirty="0">
                <a:hlinkClick r:id="rId15" action="ppaction://hlinksldjump"/>
              </a:rPr>
              <a:t>................................</a:t>
            </a:r>
            <a:r>
              <a:rPr spc="-90" dirty="0">
                <a:hlinkClick r:id="rId15" action="ppaction://hlinksldjump"/>
              </a:rPr>
              <a:t> </a:t>
            </a:r>
            <a:r>
              <a:rPr spc="-25" dirty="0">
                <a:hlinkClick r:id="rId15" action="ppaction://hlinksldjump"/>
              </a:rPr>
              <a:t>62</a:t>
            </a:r>
            <a:r>
              <a:rPr spc="-25" dirty="0"/>
              <a:t> </a:t>
            </a:r>
            <a:r>
              <a:rPr dirty="0">
                <a:hlinkClick r:id="rId16" action="ppaction://hlinksldjump"/>
              </a:rPr>
              <a:t>Figure</a:t>
            </a:r>
            <a:r>
              <a:rPr spc="5" dirty="0">
                <a:hlinkClick r:id="rId16" action="ppaction://hlinksldjump"/>
              </a:rPr>
              <a:t> </a:t>
            </a:r>
            <a:r>
              <a:rPr dirty="0">
                <a:hlinkClick r:id="rId16" action="ppaction://hlinksldjump"/>
              </a:rPr>
              <a:t>18</a:t>
            </a:r>
            <a:r>
              <a:rPr spc="10" dirty="0">
                <a:hlinkClick r:id="rId16" action="ppaction://hlinksldjump"/>
              </a:rPr>
              <a:t> </a:t>
            </a:r>
            <a:r>
              <a:rPr dirty="0">
                <a:hlinkClick r:id="rId16" action="ppaction://hlinksldjump"/>
              </a:rPr>
              <a:t>:</a:t>
            </a:r>
            <a:r>
              <a:rPr spc="15" dirty="0">
                <a:hlinkClick r:id="rId16" action="ppaction://hlinksldjump"/>
              </a:rPr>
              <a:t> </a:t>
            </a:r>
            <a:r>
              <a:rPr dirty="0">
                <a:hlinkClick r:id="rId16" action="ppaction://hlinksldjump"/>
              </a:rPr>
              <a:t>cas</a:t>
            </a:r>
            <a:r>
              <a:rPr spc="15" dirty="0">
                <a:hlinkClick r:id="rId16" action="ppaction://hlinksldjump"/>
              </a:rPr>
              <a:t> </a:t>
            </a:r>
            <a:r>
              <a:rPr dirty="0">
                <a:hlinkClick r:id="rId16" action="ppaction://hlinksldjump"/>
              </a:rPr>
              <a:t>d'utilisation</a:t>
            </a:r>
            <a:r>
              <a:rPr spc="25" dirty="0">
                <a:hlinkClick r:id="rId16" action="ppaction://hlinksldjump"/>
              </a:rPr>
              <a:t> </a:t>
            </a:r>
            <a:r>
              <a:rPr dirty="0">
                <a:hlinkClick r:id="rId16" action="ppaction://hlinksldjump"/>
              </a:rPr>
              <a:t>"ajouter</a:t>
            </a:r>
            <a:r>
              <a:rPr spc="10" dirty="0">
                <a:hlinkClick r:id="rId16" action="ppaction://hlinksldjump"/>
              </a:rPr>
              <a:t> </a:t>
            </a:r>
            <a:r>
              <a:rPr dirty="0">
                <a:hlinkClick r:id="rId16" action="ppaction://hlinksldjump"/>
              </a:rPr>
              <a:t>un</a:t>
            </a:r>
            <a:r>
              <a:rPr spc="5" dirty="0">
                <a:hlinkClick r:id="rId16" action="ppaction://hlinksldjump"/>
              </a:rPr>
              <a:t> </a:t>
            </a:r>
            <a:r>
              <a:rPr dirty="0">
                <a:hlinkClick r:id="rId16" action="ppaction://hlinksldjump"/>
              </a:rPr>
              <a:t>utilisateur" </a:t>
            </a:r>
            <a:r>
              <a:rPr spc="-10" dirty="0">
                <a:hlinkClick r:id="rId16" action="ppaction://hlinksldjump"/>
              </a:rPr>
              <a:t>................................................................</a:t>
            </a:r>
            <a:r>
              <a:rPr spc="-90" dirty="0">
                <a:hlinkClick r:id="rId16" action="ppaction://hlinksldjump"/>
              </a:rPr>
              <a:t> </a:t>
            </a:r>
            <a:r>
              <a:rPr spc="-25" dirty="0">
                <a:hlinkClick r:id="rId16" action="ppaction://hlinksldjump"/>
              </a:rPr>
              <a:t>63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17" action="ppaction://hlinksldjump"/>
              </a:rPr>
              <a:t>Figure</a:t>
            </a:r>
            <a:r>
              <a:rPr spc="15" dirty="0">
                <a:hlinkClick r:id="rId17" action="ppaction://hlinksldjump"/>
              </a:rPr>
              <a:t> </a:t>
            </a:r>
            <a:r>
              <a:rPr dirty="0">
                <a:hlinkClick r:id="rId17" action="ppaction://hlinksldjump"/>
              </a:rPr>
              <a:t>19</a:t>
            </a:r>
            <a:r>
              <a:rPr spc="20" dirty="0">
                <a:hlinkClick r:id="rId17" action="ppaction://hlinksldjump"/>
              </a:rPr>
              <a:t> </a:t>
            </a:r>
            <a:r>
              <a:rPr dirty="0">
                <a:hlinkClick r:id="rId17" action="ppaction://hlinksldjump"/>
              </a:rPr>
              <a:t>:</a:t>
            </a:r>
            <a:r>
              <a:rPr spc="35" dirty="0">
                <a:hlinkClick r:id="rId17" action="ppaction://hlinksldjump"/>
              </a:rPr>
              <a:t> </a:t>
            </a:r>
            <a:r>
              <a:rPr dirty="0">
                <a:hlinkClick r:id="rId17" action="ppaction://hlinksldjump"/>
              </a:rPr>
              <a:t>cas</a:t>
            </a:r>
            <a:r>
              <a:rPr spc="25" dirty="0">
                <a:hlinkClick r:id="rId17" action="ppaction://hlinksldjump"/>
              </a:rPr>
              <a:t> </a:t>
            </a:r>
            <a:r>
              <a:rPr dirty="0">
                <a:hlinkClick r:id="rId17" action="ppaction://hlinksldjump"/>
              </a:rPr>
              <a:t>d'utilisation</a:t>
            </a:r>
            <a:r>
              <a:rPr spc="35" dirty="0">
                <a:hlinkClick r:id="rId17" action="ppaction://hlinksldjump"/>
              </a:rPr>
              <a:t> </a:t>
            </a:r>
            <a:r>
              <a:rPr dirty="0">
                <a:hlinkClick r:id="rId17" action="ppaction://hlinksldjump"/>
              </a:rPr>
              <a:t>Paramétrage</a:t>
            </a:r>
            <a:r>
              <a:rPr spc="20" dirty="0">
                <a:hlinkClick r:id="rId17" action="ppaction://hlinksldjump"/>
              </a:rPr>
              <a:t> </a:t>
            </a:r>
            <a:r>
              <a:rPr dirty="0">
                <a:hlinkClick r:id="rId17" action="ppaction://hlinksldjump"/>
              </a:rPr>
              <a:t>de</a:t>
            </a:r>
            <a:r>
              <a:rPr spc="20" dirty="0">
                <a:hlinkClick r:id="rId17" action="ppaction://hlinksldjump"/>
              </a:rPr>
              <a:t> </a:t>
            </a:r>
            <a:r>
              <a:rPr spc="-10" dirty="0">
                <a:hlinkClick r:id="rId17" action="ppaction://hlinksldjump"/>
              </a:rPr>
              <a:t>l'ERP</a:t>
            </a:r>
            <a:r>
              <a:rPr spc="-130" dirty="0">
                <a:hlinkClick r:id="rId17" action="ppaction://hlinksldjump"/>
              </a:rPr>
              <a:t> </a:t>
            </a:r>
            <a:r>
              <a:rPr spc="-10" dirty="0">
                <a:hlinkClick r:id="rId17" action="ppaction://hlinksldjump"/>
              </a:rPr>
              <a:t>...................................................................</a:t>
            </a:r>
            <a:r>
              <a:rPr spc="-80" dirty="0">
                <a:hlinkClick r:id="rId17" action="ppaction://hlinksldjump"/>
              </a:rPr>
              <a:t> </a:t>
            </a:r>
            <a:r>
              <a:rPr spc="-25" dirty="0">
                <a:hlinkClick r:id="rId17" action="ppaction://hlinksldjump"/>
              </a:rPr>
              <a:t>64</a:t>
            </a:r>
          </a:p>
          <a:p>
            <a:pPr marL="38100" marR="30480" algn="just">
              <a:lnSpc>
                <a:spcPct val="109700"/>
              </a:lnSpc>
              <a:spcBef>
                <a:spcPts val="5"/>
              </a:spcBef>
            </a:pPr>
            <a:r>
              <a:rPr dirty="0">
                <a:hlinkClick r:id="rId18" action="ppaction://hlinksldjump"/>
              </a:rPr>
              <a:t>Figure</a:t>
            </a:r>
            <a:r>
              <a:rPr spc="-7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20</a:t>
            </a:r>
            <a:r>
              <a:rPr spc="-7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:</a:t>
            </a:r>
            <a:r>
              <a:rPr spc="-4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Diagramme</a:t>
            </a:r>
            <a:r>
              <a:rPr spc="-2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de</a:t>
            </a:r>
            <a:r>
              <a:rPr spc="-5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séquence</a:t>
            </a:r>
            <a:r>
              <a:rPr spc="-2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de</a:t>
            </a:r>
            <a:r>
              <a:rPr spc="-2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cas</a:t>
            </a:r>
            <a:r>
              <a:rPr spc="-1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d’utilisation</a:t>
            </a:r>
            <a:r>
              <a:rPr spc="-15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&lt;Ajout</a:t>
            </a:r>
            <a:r>
              <a:rPr spc="-20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d’un</a:t>
            </a:r>
            <a:r>
              <a:rPr spc="-15" dirty="0">
                <a:hlinkClick r:id="rId18" action="ppaction://hlinksldjump"/>
              </a:rPr>
              <a:t> </a:t>
            </a:r>
            <a:r>
              <a:rPr dirty="0">
                <a:hlinkClick r:id="rId18" action="ppaction://hlinksldjump"/>
              </a:rPr>
              <a:t>utilisateur</a:t>
            </a:r>
            <a:r>
              <a:rPr spc="-20" dirty="0">
                <a:hlinkClick r:id="rId18" action="ppaction://hlinksldjump"/>
              </a:rPr>
              <a:t> d’ERP&gt;&gt;.</a:t>
            </a:r>
            <a:r>
              <a:rPr spc="-45" dirty="0">
                <a:hlinkClick r:id="rId18" action="ppaction://hlinksldjump"/>
              </a:rPr>
              <a:t> </a:t>
            </a:r>
            <a:r>
              <a:rPr spc="-20" dirty="0">
                <a:hlinkClick r:id="rId18" action="ppaction://hlinksldjump"/>
              </a:rPr>
              <a:t>....</a:t>
            </a:r>
            <a:r>
              <a:rPr spc="-50" dirty="0">
                <a:hlinkClick r:id="rId18" action="ppaction://hlinksldjump"/>
              </a:rPr>
              <a:t> </a:t>
            </a:r>
            <a:r>
              <a:rPr spc="-25" dirty="0">
                <a:hlinkClick r:id="rId18" action="ppaction://hlinksldjump"/>
              </a:rPr>
              <a:t>66</a:t>
            </a:r>
            <a:r>
              <a:rPr spc="-25" dirty="0"/>
              <a:t> </a:t>
            </a:r>
            <a:r>
              <a:rPr dirty="0">
                <a:hlinkClick r:id="rId19" action="ppaction://hlinksldjump"/>
              </a:rPr>
              <a:t>Figure</a:t>
            </a:r>
            <a:r>
              <a:rPr spc="-70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21</a:t>
            </a:r>
            <a:r>
              <a:rPr spc="-20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:</a:t>
            </a:r>
            <a:r>
              <a:rPr spc="-10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Diagramme</a:t>
            </a:r>
            <a:r>
              <a:rPr spc="-25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de</a:t>
            </a:r>
            <a:r>
              <a:rPr spc="-10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séquence</a:t>
            </a:r>
            <a:r>
              <a:rPr spc="-25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de</a:t>
            </a:r>
            <a:r>
              <a:rPr spc="-25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cas</a:t>
            </a:r>
            <a:r>
              <a:rPr spc="-15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d’utilisation</a:t>
            </a:r>
            <a:r>
              <a:rPr spc="-15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&lt;&lt;Connexion</a:t>
            </a:r>
            <a:r>
              <a:rPr spc="-15" dirty="0">
                <a:hlinkClick r:id="rId19" action="ppaction://hlinksldjump"/>
              </a:rPr>
              <a:t> </a:t>
            </a:r>
            <a:r>
              <a:rPr dirty="0">
                <a:hlinkClick r:id="rId19" action="ppaction://hlinksldjump"/>
              </a:rPr>
              <a:t>de</a:t>
            </a:r>
            <a:r>
              <a:rPr spc="-10" dirty="0">
                <a:hlinkClick r:id="rId19" action="ppaction://hlinksldjump"/>
              </a:rPr>
              <a:t> l’admin&gt;&gt;.</a:t>
            </a:r>
            <a:r>
              <a:rPr spc="-55" dirty="0">
                <a:hlinkClick r:id="rId19" action="ppaction://hlinksldjump"/>
              </a:rPr>
              <a:t> </a:t>
            </a:r>
            <a:r>
              <a:rPr spc="-10" dirty="0">
                <a:hlinkClick r:id="rId19" action="ppaction://hlinksldjump"/>
              </a:rPr>
              <a:t>...........</a:t>
            </a:r>
            <a:r>
              <a:rPr spc="-60" dirty="0">
                <a:hlinkClick r:id="rId19" action="ppaction://hlinksldjump"/>
              </a:rPr>
              <a:t> </a:t>
            </a:r>
            <a:r>
              <a:rPr spc="-25" dirty="0">
                <a:hlinkClick r:id="rId19" action="ppaction://hlinksldjump"/>
              </a:rPr>
              <a:t>67</a:t>
            </a:r>
            <a:r>
              <a:rPr spc="-25" dirty="0"/>
              <a:t> </a:t>
            </a:r>
            <a:r>
              <a:rPr dirty="0">
                <a:hlinkClick r:id="rId20" action="ppaction://hlinksldjump"/>
              </a:rPr>
              <a:t>Figure</a:t>
            </a:r>
            <a:r>
              <a:rPr spc="-70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22</a:t>
            </a:r>
            <a:r>
              <a:rPr spc="-70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:</a:t>
            </a:r>
            <a:r>
              <a:rPr spc="-5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Diagramme</a:t>
            </a:r>
            <a:r>
              <a:rPr spc="-20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de</a:t>
            </a:r>
            <a:r>
              <a:rPr spc="-10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séquence</a:t>
            </a:r>
            <a:r>
              <a:rPr spc="-20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de</a:t>
            </a:r>
            <a:r>
              <a:rPr spc="-20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cas</a:t>
            </a:r>
            <a:r>
              <a:rPr spc="-15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d’utilisation</a:t>
            </a:r>
            <a:r>
              <a:rPr spc="-15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&lt;&lt;Création</a:t>
            </a:r>
            <a:r>
              <a:rPr spc="-15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de</a:t>
            </a:r>
            <a:r>
              <a:rPr spc="-10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base</a:t>
            </a:r>
            <a:r>
              <a:rPr spc="-5" dirty="0">
                <a:hlinkClick r:id="rId20" action="ppaction://hlinksldjump"/>
              </a:rPr>
              <a:t> </a:t>
            </a:r>
            <a:r>
              <a:rPr dirty="0">
                <a:hlinkClick r:id="rId20" action="ppaction://hlinksldjump"/>
              </a:rPr>
              <a:t>de</a:t>
            </a:r>
            <a:r>
              <a:rPr spc="-20" dirty="0">
                <a:hlinkClick r:id="rId20" action="ppaction://hlinksldjump"/>
              </a:rPr>
              <a:t> données&gt;&gt;.</a:t>
            </a:r>
            <a:r>
              <a:rPr spc="-50" dirty="0">
                <a:hlinkClick r:id="rId20" action="ppaction://hlinksldjump"/>
              </a:rPr>
              <a:t> </a:t>
            </a:r>
            <a:r>
              <a:rPr spc="-25" dirty="0">
                <a:hlinkClick r:id="rId20" action="ppaction://hlinksldjump"/>
              </a:rPr>
              <a:t>68</a:t>
            </a:r>
            <a:r>
              <a:rPr spc="-25" dirty="0"/>
              <a:t> </a:t>
            </a:r>
            <a:r>
              <a:rPr dirty="0">
                <a:hlinkClick r:id="rId21" action="ppaction://hlinksldjump"/>
              </a:rPr>
              <a:t>Figure</a:t>
            </a:r>
            <a:r>
              <a:rPr spc="-60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23</a:t>
            </a:r>
            <a:r>
              <a:rPr spc="-15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:</a:t>
            </a:r>
            <a:r>
              <a:rPr spc="-10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Diagramme</a:t>
            </a:r>
            <a:r>
              <a:rPr spc="-20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d’activité</a:t>
            </a:r>
            <a:r>
              <a:rPr spc="-15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de</a:t>
            </a:r>
            <a:r>
              <a:rPr spc="15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cas</a:t>
            </a:r>
            <a:r>
              <a:rPr spc="-20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d’utilisation</a:t>
            </a:r>
            <a:r>
              <a:rPr spc="-5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&lt;&lt;ajouter</a:t>
            </a:r>
            <a:r>
              <a:rPr spc="-15" dirty="0">
                <a:hlinkClick r:id="rId21" action="ppaction://hlinksldjump"/>
              </a:rPr>
              <a:t> </a:t>
            </a:r>
            <a:r>
              <a:rPr dirty="0">
                <a:hlinkClick r:id="rId21" action="ppaction://hlinksldjump"/>
              </a:rPr>
              <a:t>un</a:t>
            </a:r>
            <a:r>
              <a:rPr spc="-5" dirty="0">
                <a:hlinkClick r:id="rId21" action="ppaction://hlinksldjump"/>
              </a:rPr>
              <a:t> </a:t>
            </a:r>
            <a:r>
              <a:rPr spc="-10" dirty="0">
                <a:hlinkClick r:id="rId21" action="ppaction://hlinksldjump"/>
              </a:rPr>
              <a:t>champ&gt;&gt;.</a:t>
            </a:r>
            <a:r>
              <a:rPr spc="-55" dirty="0">
                <a:hlinkClick r:id="rId21" action="ppaction://hlinksldjump"/>
              </a:rPr>
              <a:t> </a:t>
            </a:r>
            <a:r>
              <a:rPr spc="-10" dirty="0">
                <a:hlinkClick r:id="rId21" action="ppaction://hlinksldjump"/>
              </a:rPr>
              <a:t>.......................</a:t>
            </a:r>
            <a:r>
              <a:rPr spc="-60" dirty="0">
                <a:hlinkClick r:id="rId21" action="ppaction://hlinksldjump"/>
              </a:rPr>
              <a:t> </a:t>
            </a:r>
            <a:r>
              <a:rPr spc="-25" dirty="0">
                <a:hlinkClick r:id="rId21" action="ppaction://hlinksldjump"/>
              </a:rPr>
              <a:t>69</a:t>
            </a:r>
            <a:r>
              <a:rPr spc="-25" dirty="0"/>
              <a:t> </a:t>
            </a:r>
            <a:r>
              <a:rPr dirty="0">
                <a:hlinkClick r:id="rId22" action="ppaction://hlinksldjump"/>
              </a:rPr>
              <a:t>Figure</a:t>
            </a:r>
            <a:r>
              <a:rPr spc="-70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24</a:t>
            </a:r>
            <a:r>
              <a:rPr spc="-20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:</a:t>
            </a:r>
            <a:r>
              <a:rPr spc="-5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Diagramme</a:t>
            </a:r>
            <a:r>
              <a:rPr spc="-20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d’activité</a:t>
            </a:r>
            <a:r>
              <a:rPr spc="-15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de</a:t>
            </a:r>
            <a:r>
              <a:rPr spc="-5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cas</a:t>
            </a:r>
            <a:r>
              <a:rPr spc="-25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d’utilisation &lt;&lt;ajouter</a:t>
            </a:r>
            <a:r>
              <a:rPr spc="-15" dirty="0">
                <a:hlinkClick r:id="rId22" action="ppaction://hlinksldjump"/>
              </a:rPr>
              <a:t> </a:t>
            </a:r>
            <a:r>
              <a:rPr dirty="0">
                <a:hlinkClick r:id="rId22" action="ppaction://hlinksldjump"/>
              </a:rPr>
              <a:t>un</a:t>
            </a:r>
            <a:r>
              <a:rPr spc="-5" dirty="0">
                <a:hlinkClick r:id="rId22" action="ppaction://hlinksldjump"/>
              </a:rPr>
              <a:t> </a:t>
            </a:r>
            <a:r>
              <a:rPr spc="-10" dirty="0">
                <a:hlinkClick r:id="rId22" action="ppaction://hlinksldjump"/>
              </a:rPr>
              <a:t>employé&gt;&gt;.</a:t>
            </a:r>
            <a:r>
              <a:rPr spc="-60" dirty="0">
                <a:hlinkClick r:id="rId22" action="ppaction://hlinksldjump"/>
              </a:rPr>
              <a:t> </a:t>
            </a:r>
            <a:r>
              <a:rPr spc="-10" dirty="0">
                <a:hlinkClick r:id="rId22" action="ppaction://hlinksldjump"/>
              </a:rPr>
              <a:t>....................</a:t>
            </a:r>
            <a:r>
              <a:rPr spc="-60" dirty="0">
                <a:hlinkClick r:id="rId22" action="ppaction://hlinksldjump"/>
              </a:rPr>
              <a:t> </a:t>
            </a:r>
            <a:r>
              <a:rPr spc="-25" dirty="0">
                <a:hlinkClick r:id="rId22" action="ppaction://hlinksldjump"/>
              </a:rPr>
              <a:t>70</a:t>
            </a:r>
            <a:r>
              <a:rPr spc="-25" dirty="0"/>
              <a:t> </a:t>
            </a:r>
            <a:r>
              <a:rPr dirty="0">
                <a:hlinkClick r:id="rId23" action="ppaction://hlinksldjump"/>
              </a:rPr>
              <a:t>Figure</a:t>
            </a:r>
            <a:r>
              <a:rPr spc="45" dirty="0">
                <a:hlinkClick r:id="rId23" action="ppaction://hlinksldjump"/>
              </a:rPr>
              <a:t> </a:t>
            </a:r>
            <a:r>
              <a:rPr dirty="0">
                <a:hlinkClick r:id="rId23" action="ppaction://hlinksldjump"/>
              </a:rPr>
              <a:t>25</a:t>
            </a:r>
            <a:r>
              <a:rPr spc="50" dirty="0">
                <a:hlinkClick r:id="rId23" action="ppaction://hlinksldjump"/>
              </a:rPr>
              <a:t> </a:t>
            </a:r>
            <a:r>
              <a:rPr dirty="0">
                <a:hlinkClick r:id="rId23" action="ppaction://hlinksldjump"/>
              </a:rPr>
              <a:t>:</a:t>
            </a:r>
            <a:r>
              <a:rPr spc="60" dirty="0">
                <a:hlinkClick r:id="rId23" action="ppaction://hlinksldjump"/>
              </a:rPr>
              <a:t> </a:t>
            </a:r>
            <a:r>
              <a:rPr dirty="0">
                <a:hlinkClick r:id="rId23" action="ppaction://hlinksldjump"/>
              </a:rPr>
              <a:t>Diagramme</a:t>
            </a:r>
            <a:r>
              <a:rPr spc="45" dirty="0">
                <a:hlinkClick r:id="rId23" action="ppaction://hlinksldjump"/>
              </a:rPr>
              <a:t> </a:t>
            </a:r>
            <a:r>
              <a:rPr dirty="0">
                <a:hlinkClick r:id="rId23" action="ppaction://hlinksldjump"/>
              </a:rPr>
              <a:t>de</a:t>
            </a:r>
            <a:r>
              <a:rPr spc="60" dirty="0">
                <a:hlinkClick r:id="rId23" action="ppaction://hlinksldjump"/>
              </a:rPr>
              <a:t> </a:t>
            </a:r>
            <a:r>
              <a:rPr dirty="0">
                <a:hlinkClick r:id="rId23" action="ppaction://hlinksldjump"/>
              </a:rPr>
              <a:t>classe</a:t>
            </a:r>
            <a:r>
              <a:rPr spc="90" dirty="0">
                <a:hlinkClick r:id="rId23" action="ppaction://hlinksldjump"/>
              </a:rPr>
              <a:t> </a:t>
            </a:r>
            <a:r>
              <a:rPr spc="-10" dirty="0">
                <a:hlinkClick r:id="rId23" action="ppaction://hlinksldjump"/>
              </a:rPr>
              <a:t>.............................................................................................</a:t>
            </a:r>
            <a:r>
              <a:rPr spc="-55" dirty="0">
                <a:hlinkClick r:id="rId23" action="ppaction://hlinksldjump"/>
              </a:rPr>
              <a:t> </a:t>
            </a:r>
            <a:r>
              <a:rPr spc="-25" dirty="0">
                <a:hlinkClick r:id="rId23" action="ppaction://hlinksldjump"/>
              </a:rPr>
              <a:t>71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24" action="ppaction://hlinksldjump"/>
              </a:rPr>
              <a:t>Figure</a:t>
            </a:r>
            <a:r>
              <a:rPr spc="95" dirty="0">
                <a:hlinkClick r:id="rId24" action="ppaction://hlinksldjump"/>
              </a:rPr>
              <a:t> </a:t>
            </a:r>
            <a:r>
              <a:rPr dirty="0">
                <a:hlinkClick r:id="rId24" action="ppaction://hlinksldjump"/>
              </a:rPr>
              <a:t>26</a:t>
            </a:r>
            <a:r>
              <a:rPr spc="100" dirty="0">
                <a:hlinkClick r:id="rId24" action="ppaction://hlinksldjump"/>
              </a:rPr>
              <a:t> </a:t>
            </a:r>
            <a:r>
              <a:rPr dirty="0">
                <a:hlinkClick r:id="rId24" action="ppaction://hlinksldjump"/>
              </a:rPr>
              <a:t>:</a:t>
            </a:r>
            <a:r>
              <a:rPr spc="114" dirty="0">
                <a:hlinkClick r:id="rId24" action="ppaction://hlinksldjump"/>
              </a:rPr>
              <a:t> </a:t>
            </a:r>
            <a:r>
              <a:rPr spc="-10" dirty="0">
                <a:hlinkClick r:id="rId24" action="ppaction://hlinksldjump"/>
              </a:rPr>
              <a:t>Architecture</a:t>
            </a:r>
            <a:r>
              <a:rPr spc="75" dirty="0">
                <a:hlinkClick r:id="rId24" action="ppaction://hlinksldjump"/>
              </a:rPr>
              <a:t> </a:t>
            </a:r>
            <a:r>
              <a:rPr dirty="0">
                <a:hlinkClick r:id="rId24" action="ppaction://hlinksldjump"/>
              </a:rPr>
              <a:t>MVC</a:t>
            </a:r>
            <a:r>
              <a:rPr spc="-85" dirty="0">
                <a:hlinkClick r:id="rId24" action="ppaction://hlinksldjump"/>
              </a:rPr>
              <a:t> </a:t>
            </a:r>
            <a:r>
              <a:rPr spc="-10" dirty="0">
                <a:hlinkClick r:id="rId24" action="ppaction://hlinksldjump"/>
              </a:rPr>
              <a:t>...................................................................................................</a:t>
            </a:r>
            <a:r>
              <a:rPr spc="-25" dirty="0">
                <a:hlinkClick r:id="rId24" action="ppaction://hlinksldjump"/>
              </a:rPr>
              <a:t> 85</a:t>
            </a: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dirty="0">
                <a:hlinkClick r:id="rId25" action="ppaction://hlinksldjump"/>
              </a:rPr>
              <a:t>Figure</a:t>
            </a:r>
            <a:r>
              <a:rPr spc="80" dirty="0">
                <a:hlinkClick r:id="rId25" action="ppaction://hlinksldjump"/>
              </a:rPr>
              <a:t> </a:t>
            </a:r>
            <a:r>
              <a:rPr dirty="0">
                <a:hlinkClick r:id="rId25" action="ppaction://hlinksldjump"/>
              </a:rPr>
              <a:t>27</a:t>
            </a:r>
            <a:r>
              <a:rPr spc="80" dirty="0">
                <a:hlinkClick r:id="rId25" action="ppaction://hlinksldjump"/>
              </a:rPr>
              <a:t> </a:t>
            </a:r>
            <a:r>
              <a:rPr dirty="0">
                <a:hlinkClick r:id="rId25" action="ppaction://hlinksldjump"/>
              </a:rPr>
              <a:t>:</a:t>
            </a:r>
            <a:r>
              <a:rPr spc="90" dirty="0">
                <a:hlinkClick r:id="rId25" action="ppaction://hlinksldjump"/>
              </a:rPr>
              <a:t> </a:t>
            </a:r>
            <a:r>
              <a:rPr spc="-10" dirty="0">
                <a:hlinkClick r:id="rId25" action="ppaction://hlinksldjump"/>
              </a:rPr>
              <a:t>Architecture</a:t>
            </a:r>
            <a:r>
              <a:rPr spc="60" dirty="0">
                <a:hlinkClick r:id="rId25" action="ppaction://hlinksldjump"/>
              </a:rPr>
              <a:t> </a:t>
            </a:r>
            <a:r>
              <a:rPr dirty="0">
                <a:hlinkClick r:id="rId25" action="ppaction://hlinksldjump"/>
              </a:rPr>
              <a:t>de</a:t>
            </a:r>
            <a:r>
              <a:rPr spc="95" dirty="0">
                <a:hlinkClick r:id="rId25" action="ppaction://hlinksldjump"/>
              </a:rPr>
              <a:t> </a:t>
            </a:r>
            <a:r>
              <a:rPr spc="-10" dirty="0">
                <a:hlinkClick r:id="rId25" action="ppaction://hlinksldjump"/>
              </a:rPr>
              <a:t>l'application</a:t>
            </a:r>
            <a:r>
              <a:rPr spc="-90" dirty="0">
                <a:hlinkClick r:id="rId25" action="ppaction://hlinksldjump"/>
              </a:rPr>
              <a:t> </a:t>
            </a:r>
            <a:r>
              <a:rPr spc="-10" dirty="0">
                <a:hlinkClick r:id="rId25" action="ppaction://hlinksldjump"/>
              </a:rPr>
              <a:t>..................................................................................</a:t>
            </a:r>
            <a:r>
              <a:rPr spc="-40" dirty="0">
                <a:hlinkClick r:id="rId25" action="ppaction://hlinksldjump"/>
              </a:rPr>
              <a:t> </a:t>
            </a:r>
            <a:r>
              <a:rPr spc="-25" dirty="0">
                <a:hlinkClick r:id="rId25" action="ppaction://hlinksldjump"/>
              </a:rPr>
              <a:t>86</a:t>
            </a: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dirty="0">
                <a:hlinkClick r:id="rId26"/>
              </a:rPr>
              <a:t>Figure</a:t>
            </a:r>
            <a:r>
              <a:rPr spc="90" dirty="0">
                <a:hlinkClick r:id="rId26"/>
              </a:rPr>
              <a:t> </a:t>
            </a:r>
            <a:r>
              <a:rPr dirty="0">
                <a:hlinkClick r:id="rId26"/>
              </a:rPr>
              <a:t>28</a:t>
            </a:r>
            <a:r>
              <a:rPr spc="95" dirty="0">
                <a:hlinkClick r:id="rId26"/>
              </a:rPr>
              <a:t> </a:t>
            </a:r>
            <a:r>
              <a:rPr dirty="0">
                <a:hlinkClick r:id="rId26"/>
              </a:rPr>
              <a:t>:</a:t>
            </a:r>
            <a:r>
              <a:rPr spc="105" dirty="0">
                <a:hlinkClick r:id="rId26"/>
              </a:rPr>
              <a:t> </a:t>
            </a:r>
            <a:r>
              <a:rPr dirty="0">
                <a:hlinkClick r:id="rId26"/>
              </a:rPr>
              <a:t>page</a:t>
            </a:r>
            <a:r>
              <a:rPr spc="105" dirty="0">
                <a:hlinkClick r:id="rId26"/>
              </a:rPr>
              <a:t> </a:t>
            </a:r>
            <a:r>
              <a:rPr spc="-10" dirty="0">
                <a:hlinkClick r:id="rId26"/>
              </a:rPr>
              <a:t>d'accueil</a:t>
            </a:r>
            <a:r>
              <a:rPr spc="-90" dirty="0">
                <a:hlinkClick r:id="rId26"/>
              </a:rPr>
              <a:t> </a:t>
            </a:r>
            <a:r>
              <a:rPr spc="-10" dirty="0">
                <a:hlinkClick r:id="rId26"/>
              </a:rPr>
              <a:t>.........................................................................................................</a:t>
            </a:r>
            <a:r>
              <a:rPr spc="-30" dirty="0">
                <a:hlinkClick r:id="rId26"/>
              </a:rPr>
              <a:t> </a:t>
            </a:r>
            <a:r>
              <a:rPr spc="-25" dirty="0">
                <a:hlinkClick r:id="rId26"/>
              </a:rPr>
              <a:t>87</a:t>
            </a:r>
          </a:p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>
                <a:hlinkClick r:id="rId27"/>
              </a:rPr>
              <a:t>Figure</a:t>
            </a:r>
            <a:r>
              <a:rPr spc="60" dirty="0">
                <a:hlinkClick r:id="rId27"/>
              </a:rPr>
              <a:t> </a:t>
            </a:r>
            <a:r>
              <a:rPr dirty="0">
                <a:hlinkClick r:id="rId27"/>
              </a:rPr>
              <a:t>29</a:t>
            </a:r>
            <a:r>
              <a:rPr spc="60" dirty="0">
                <a:hlinkClick r:id="rId27"/>
              </a:rPr>
              <a:t> </a:t>
            </a:r>
            <a:r>
              <a:rPr dirty="0">
                <a:hlinkClick r:id="rId27"/>
              </a:rPr>
              <a:t>:</a:t>
            </a:r>
            <a:r>
              <a:rPr spc="70" dirty="0">
                <a:hlinkClick r:id="rId27"/>
              </a:rPr>
              <a:t> </a:t>
            </a:r>
            <a:r>
              <a:rPr dirty="0">
                <a:hlinkClick r:id="rId27"/>
              </a:rPr>
              <a:t>formulaire</a:t>
            </a:r>
            <a:r>
              <a:rPr spc="65" dirty="0">
                <a:hlinkClick r:id="rId27"/>
              </a:rPr>
              <a:t> </a:t>
            </a:r>
            <a:r>
              <a:rPr dirty="0">
                <a:hlinkClick r:id="rId27"/>
              </a:rPr>
              <a:t>de</a:t>
            </a:r>
            <a:r>
              <a:rPr spc="50" dirty="0">
                <a:hlinkClick r:id="rId27"/>
              </a:rPr>
              <a:t> </a:t>
            </a:r>
            <a:r>
              <a:rPr spc="-10" dirty="0">
                <a:hlinkClick r:id="rId27"/>
              </a:rPr>
              <a:t>connexion</a:t>
            </a:r>
            <a:r>
              <a:rPr spc="-75" dirty="0">
                <a:hlinkClick r:id="rId27"/>
              </a:rPr>
              <a:t> </a:t>
            </a:r>
            <a:r>
              <a:rPr spc="-10" dirty="0">
                <a:hlinkClick r:id="rId27"/>
              </a:rPr>
              <a:t>........................................................................................</a:t>
            </a:r>
            <a:r>
              <a:rPr spc="-50" dirty="0">
                <a:hlinkClick r:id="rId27"/>
              </a:rPr>
              <a:t> </a:t>
            </a:r>
            <a:r>
              <a:rPr spc="-25" dirty="0">
                <a:hlinkClick r:id="rId27"/>
              </a:rPr>
              <a:t>88</a:t>
            </a:r>
          </a:p>
          <a:p>
            <a:pPr marL="38100" marR="30480">
              <a:lnSpc>
                <a:spcPct val="110000"/>
              </a:lnSpc>
            </a:pPr>
            <a:r>
              <a:rPr dirty="0">
                <a:hlinkClick r:id="rId28"/>
              </a:rPr>
              <a:t>Figure</a:t>
            </a:r>
            <a:r>
              <a:rPr spc="10" dirty="0">
                <a:hlinkClick r:id="rId28"/>
              </a:rPr>
              <a:t> </a:t>
            </a:r>
            <a:r>
              <a:rPr dirty="0">
                <a:hlinkClick r:id="rId28"/>
              </a:rPr>
              <a:t>30</a:t>
            </a:r>
            <a:r>
              <a:rPr spc="10" dirty="0">
                <a:hlinkClick r:id="rId28"/>
              </a:rPr>
              <a:t> </a:t>
            </a:r>
            <a:r>
              <a:rPr dirty="0">
                <a:hlinkClick r:id="rId28"/>
              </a:rPr>
              <a:t>:</a:t>
            </a:r>
            <a:r>
              <a:rPr spc="25" dirty="0">
                <a:hlinkClick r:id="rId28"/>
              </a:rPr>
              <a:t> </a:t>
            </a:r>
            <a:r>
              <a:rPr dirty="0">
                <a:hlinkClick r:id="rId28"/>
              </a:rPr>
              <a:t>formulaire</a:t>
            </a:r>
            <a:r>
              <a:rPr spc="15" dirty="0">
                <a:hlinkClick r:id="rId28"/>
              </a:rPr>
              <a:t> </a:t>
            </a:r>
            <a:r>
              <a:rPr dirty="0">
                <a:hlinkClick r:id="rId28"/>
              </a:rPr>
              <a:t>de</a:t>
            </a:r>
            <a:r>
              <a:rPr spc="5" dirty="0">
                <a:hlinkClick r:id="rId28"/>
              </a:rPr>
              <a:t> </a:t>
            </a:r>
            <a:r>
              <a:rPr dirty="0">
                <a:hlinkClick r:id="rId28"/>
              </a:rPr>
              <a:t>saisie</a:t>
            </a:r>
            <a:r>
              <a:rPr spc="25" dirty="0">
                <a:hlinkClick r:id="rId28"/>
              </a:rPr>
              <a:t> </a:t>
            </a:r>
            <a:r>
              <a:rPr dirty="0">
                <a:hlinkClick r:id="rId28"/>
              </a:rPr>
              <a:t>des</a:t>
            </a:r>
            <a:r>
              <a:rPr spc="15" dirty="0">
                <a:hlinkClick r:id="rId28"/>
              </a:rPr>
              <a:t> </a:t>
            </a:r>
            <a:r>
              <a:rPr dirty="0">
                <a:hlinkClick r:id="rId28"/>
              </a:rPr>
              <a:t>données</a:t>
            </a:r>
            <a:r>
              <a:rPr spc="5" dirty="0">
                <a:hlinkClick r:id="rId28"/>
              </a:rPr>
              <a:t> </a:t>
            </a:r>
            <a:r>
              <a:rPr dirty="0">
                <a:hlinkClick r:id="rId28"/>
              </a:rPr>
              <a:t>de</a:t>
            </a:r>
            <a:r>
              <a:rPr spc="25" dirty="0">
                <a:hlinkClick r:id="rId28"/>
              </a:rPr>
              <a:t> </a:t>
            </a:r>
            <a:r>
              <a:rPr spc="-10" dirty="0">
                <a:hlinkClick r:id="rId28"/>
              </a:rPr>
              <a:t>l'entreprise</a:t>
            </a:r>
            <a:r>
              <a:rPr spc="-85" dirty="0">
                <a:hlinkClick r:id="rId28"/>
              </a:rPr>
              <a:t> </a:t>
            </a:r>
            <a:r>
              <a:rPr spc="-10" dirty="0">
                <a:hlinkClick r:id="rId28"/>
              </a:rPr>
              <a:t>..................................................</a:t>
            </a:r>
            <a:r>
              <a:rPr spc="-80" dirty="0">
                <a:hlinkClick r:id="rId28"/>
              </a:rPr>
              <a:t> </a:t>
            </a:r>
            <a:r>
              <a:rPr spc="-25" dirty="0">
                <a:hlinkClick r:id="rId28"/>
              </a:rPr>
              <a:t>88</a:t>
            </a:r>
            <a:r>
              <a:rPr spc="-25" dirty="0"/>
              <a:t> </a:t>
            </a:r>
            <a:r>
              <a:rPr dirty="0">
                <a:hlinkClick r:id="rId29"/>
              </a:rPr>
              <a:t>Figure</a:t>
            </a:r>
            <a:r>
              <a:rPr spc="70" dirty="0">
                <a:hlinkClick r:id="rId29"/>
              </a:rPr>
              <a:t> </a:t>
            </a:r>
            <a:r>
              <a:rPr dirty="0">
                <a:hlinkClick r:id="rId29"/>
              </a:rPr>
              <a:t>31</a:t>
            </a:r>
            <a:r>
              <a:rPr spc="70" dirty="0">
                <a:hlinkClick r:id="rId29"/>
              </a:rPr>
              <a:t> </a:t>
            </a:r>
            <a:r>
              <a:rPr dirty="0">
                <a:hlinkClick r:id="rId29"/>
              </a:rPr>
              <a:t>:</a:t>
            </a:r>
            <a:r>
              <a:rPr spc="85" dirty="0">
                <a:hlinkClick r:id="rId29"/>
              </a:rPr>
              <a:t> </a:t>
            </a:r>
            <a:r>
              <a:rPr dirty="0">
                <a:hlinkClick r:id="rId29"/>
              </a:rPr>
              <a:t>page</a:t>
            </a:r>
            <a:r>
              <a:rPr spc="85" dirty="0">
                <a:hlinkClick r:id="rId29"/>
              </a:rPr>
              <a:t> </a:t>
            </a:r>
            <a:r>
              <a:rPr dirty="0">
                <a:hlinkClick r:id="rId29"/>
              </a:rPr>
              <a:t>de</a:t>
            </a:r>
            <a:r>
              <a:rPr spc="70" dirty="0">
                <a:hlinkClick r:id="rId29"/>
              </a:rPr>
              <a:t> </a:t>
            </a:r>
            <a:r>
              <a:rPr spc="-10" dirty="0">
                <a:hlinkClick r:id="rId29"/>
              </a:rPr>
              <a:t>paramétrage</a:t>
            </a:r>
            <a:r>
              <a:rPr spc="-50" dirty="0">
                <a:hlinkClick r:id="rId29"/>
              </a:rPr>
              <a:t> </a:t>
            </a:r>
            <a:r>
              <a:rPr spc="-10" dirty="0">
                <a:hlinkClick r:id="rId29"/>
              </a:rPr>
              <a:t>.............................................................................................</a:t>
            </a:r>
            <a:r>
              <a:rPr spc="-45" dirty="0">
                <a:hlinkClick r:id="rId29"/>
              </a:rPr>
              <a:t> </a:t>
            </a:r>
            <a:r>
              <a:rPr spc="-25" dirty="0">
                <a:hlinkClick r:id="rId29"/>
              </a:rPr>
              <a:t>89</a:t>
            </a: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dirty="0">
                <a:hlinkClick r:id="rId30" action="ppaction://hlinksldjump"/>
              </a:rPr>
              <a:t>Figure</a:t>
            </a:r>
            <a:r>
              <a:rPr spc="40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32:</a:t>
            </a:r>
            <a:r>
              <a:rPr spc="35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page</a:t>
            </a:r>
            <a:r>
              <a:rPr spc="35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d’ajout</a:t>
            </a:r>
            <a:r>
              <a:rPr spc="50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d’un</a:t>
            </a:r>
            <a:r>
              <a:rPr spc="40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nouvel</a:t>
            </a:r>
            <a:r>
              <a:rPr spc="50" dirty="0">
                <a:hlinkClick r:id="rId30" action="ppaction://hlinksldjump"/>
              </a:rPr>
              <a:t> </a:t>
            </a:r>
            <a:r>
              <a:rPr spc="-10" dirty="0">
                <a:hlinkClick r:id="rId30" action="ppaction://hlinksldjump"/>
              </a:rPr>
              <a:t>utilisateur.</a:t>
            </a:r>
            <a:r>
              <a:rPr spc="-120" dirty="0">
                <a:hlinkClick r:id="rId30" action="ppaction://hlinksldjump"/>
              </a:rPr>
              <a:t> </a:t>
            </a:r>
            <a:r>
              <a:rPr spc="-10" dirty="0">
                <a:hlinkClick r:id="rId30" action="ppaction://hlinksldjump"/>
              </a:rPr>
              <a:t>......................................................................</a:t>
            </a:r>
            <a:r>
              <a:rPr spc="-65" dirty="0">
                <a:hlinkClick r:id="rId30" action="ppaction://hlinksldjump"/>
              </a:rPr>
              <a:t> </a:t>
            </a:r>
            <a:r>
              <a:rPr spc="-25" dirty="0">
                <a:hlinkClick r:id="rId30" action="ppaction://hlinksldjump"/>
              </a:rPr>
              <a:t>90</a:t>
            </a:r>
          </a:p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>
                <a:hlinkClick r:id="rId30" action="ppaction://hlinksldjump"/>
              </a:rPr>
              <a:t>Figure</a:t>
            </a:r>
            <a:r>
              <a:rPr spc="65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33:</a:t>
            </a:r>
            <a:r>
              <a:rPr spc="65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page</a:t>
            </a:r>
            <a:r>
              <a:rPr spc="60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de</a:t>
            </a:r>
            <a:r>
              <a:rPr spc="75" dirty="0">
                <a:hlinkClick r:id="rId30" action="ppaction://hlinksldjump"/>
              </a:rPr>
              <a:t> </a:t>
            </a:r>
            <a:r>
              <a:rPr spc="-10" dirty="0">
                <a:hlinkClick r:id="rId30" action="ppaction://hlinksldjump"/>
              </a:rPr>
              <a:t>consultations</a:t>
            </a:r>
            <a:r>
              <a:rPr spc="60" dirty="0">
                <a:hlinkClick r:id="rId30" action="ppaction://hlinksldjump"/>
              </a:rPr>
              <a:t> </a:t>
            </a:r>
            <a:r>
              <a:rPr dirty="0">
                <a:hlinkClick r:id="rId30" action="ppaction://hlinksldjump"/>
              </a:rPr>
              <a:t>des</a:t>
            </a:r>
            <a:r>
              <a:rPr spc="60" dirty="0">
                <a:hlinkClick r:id="rId30" action="ppaction://hlinksldjump"/>
              </a:rPr>
              <a:t> </a:t>
            </a:r>
            <a:r>
              <a:rPr spc="-10" dirty="0">
                <a:hlinkClick r:id="rId30" action="ppaction://hlinksldjump"/>
              </a:rPr>
              <a:t>utilisateurs....................................................................</a:t>
            </a:r>
            <a:r>
              <a:rPr spc="-45" dirty="0">
                <a:hlinkClick r:id="rId30" action="ppaction://hlinksldjump"/>
              </a:rPr>
              <a:t> </a:t>
            </a:r>
            <a:r>
              <a:rPr spc="-25" dirty="0">
                <a:hlinkClick r:id="rId30" action="ppaction://hlinksldjump"/>
              </a:rPr>
              <a:t>90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5438" y="880363"/>
            <a:ext cx="1830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100"/>
              </a:spcBef>
              <a:buFont typeface="Calibri"/>
              <a:buChar char="●"/>
              <a:tabLst>
                <a:tab pos="239395" algn="l"/>
              </a:tabLst>
            </a:pPr>
            <a:r>
              <a:rPr sz="1400" b="1" dirty="0">
                <a:latin typeface="Calibri"/>
                <a:cs typeface="Calibri"/>
              </a:rPr>
              <a:t>Page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10" dirty="0">
                <a:latin typeface="Calibri"/>
                <a:cs typeface="Calibri"/>
              </a:rPr>
              <a:t> paramétrage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630" y="1603247"/>
            <a:ext cx="5494020" cy="541007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06979" y="7085456"/>
            <a:ext cx="15455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 31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page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paramétrage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89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6669" y="1090930"/>
            <a:ext cx="28917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240665" algn="l"/>
              </a:tabLst>
            </a:pPr>
            <a:r>
              <a:rPr sz="1400" b="1" dirty="0">
                <a:latin typeface="Calibri"/>
                <a:cs typeface="Calibri"/>
              </a:rPr>
              <a:t>Page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d’ajout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d’un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nouvel</a:t>
            </a:r>
            <a:r>
              <a:rPr sz="1400" b="1" spc="-10" dirty="0">
                <a:latin typeface="Calibri"/>
                <a:cs typeface="Calibri"/>
              </a:rPr>
              <a:t> utilisateur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6939" y="5315838"/>
            <a:ext cx="21901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32: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page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d’ajout</a:t>
            </a:r>
            <a:r>
              <a:rPr sz="900" i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d’un</a:t>
            </a:r>
            <a:r>
              <a:rPr sz="900" i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nouvel</a:t>
            </a:r>
            <a:r>
              <a:rPr sz="900" i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utilisateur.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6669" y="5588634"/>
            <a:ext cx="30314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Symbol"/>
              <a:buChar char=""/>
              <a:tabLst>
                <a:tab pos="240665" algn="l"/>
              </a:tabLst>
            </a:pPr>
            <a:r>
              <a:rPr sz="1400" b="1" dirty="0">
                <a:latin typeface="Calibri"/>
                <a:cs typeface="Calibri"/>
              </a:rPr>
              <a:t>Page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consultations</a:t>
            </a:r>
            <a:r>
              <a:rPr sz="1400" b="1" dirty="0">
                <a:latin typeface="Calibri"/>
                <a:cs typeface="Calibri"/>
              </a:rPr>
              <a:t> des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utilisateurs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39695" y="9335210"/>
            <a:ext cx="22828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Figure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33: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page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consultations</a:t>
            </a:r>
            <a:r>
              <a:rPr sz="9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des </a:t>
            </a:r>
            <a:r>
              <a:rPr sz="900" i="1" spc="-10" dirty="0">
                <a:solidFill>
                  <a:srgbClr val="1F487C"/>
                </a:solidFill>
                <a:latin typeface="Calibri"/>
                <a:cs typeface="Calibri"/>
              </a:rPr>
              <a:t>utilisateurs.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430" y="1579117"/>
            <a:ext cx="5759450" cy="373570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0430" y="6076441"/>
            <a:ext cx="5759450" cy="3250565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90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91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68120" y="820937"/>
            <a:ext cx="5607685" cy="115506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1600" dirty="0">
                <a:solidFill>
                  <a:srgbClr val="2E5395"/>
                </a:solidFill>
                <a:latin typeface="Calibri"/>
                <a:cs typeface="Calibri"/>
              </a:rPr>
              <a:t>4.</a:t>
            </a:r>
            <a:r>
              <a:rPr sz="1600" spc="114" dirty="0">
                <a:solidFill>
                  <a:srgbClr val="2E5395"/>
                </a:solidFill>
                <a:latin typeface="Calibri"/>
                <a:cs typeface="Calibri"/>
              </a:rPr>
              <a:t>  </a:t>
            </a:r>
            <a:r>
              <a:rPr sz="1600" spc="-10" dirty="0">
                <a:solidFill>
                  <a:srgbClr val="2E5395"/>
                </a:solidFill>
                <a:latin typeface="Calibri"/>
                <a:cs typeface="Calibri"/>
              </a:rPr>
              <a:t>Conclusion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204"/>
              </a:spcBef>
            </a:pPr>
            <a:r>
              <a:rPr sz="1200" dirty="0">
                <a:latin typeface="Calibri"/>
                <a:cs typeface="Calibri"/>
              </a:rPr>
              <a:t>En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résumé,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chapitre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avions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cité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premier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lieu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l’environnement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développement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puis,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présenté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langages, </a:t>
            </a:r>
            <a:r>
              <a:rPr sz="1200" dirty="0">
                <a:latin typeface="Calibri"/>
                <a:cs typeface="Calibri"/>
              </a:rPr>
              <a:t>Framework et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bibliothèques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utilisés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 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décrivant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l’architecture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 notre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également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visualisation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celui-</a:t>
            </a:r>
            <a:r>
              <a:rPr sz="1200" dirty="0">
                <a:latin typeface="Calibri"/>
                <a:cs typeface="Calibri"/>
              </a:rPr>
              <a:t>ci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grâce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notamment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d’écran.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92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307463" y="4159122"/>
            <a:ext cx="2942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4471C4"/>
                </a:solidFill>
                <a:latin typeface="Calibri"/>
                <a:cs typeface="Calibri"/>
              </a:rPr>
              <a:t>Conclusion</a:t>
            </a:r>
            <a:r>
              <a:rPr sz="2800" spc="-1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471C4"/>
                </a:solidFill>
                <a:latin typeface="Calibri"/>
                <a:cs typeface="Calibri"/>
              </a:rPr>
              <a:t>générale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93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88288" y="880364"/>
            <a:ext cx="5786755" cy="46742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6350" algn="just">
              <a:lnSpc>
                <a:spcPct val="101699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d’études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cœur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d’un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réalisé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n’importe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quelle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entreprise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commerciale,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mémoire,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avons </a:t>
            </a:r>
            <a:r>
              <a:rPr sz="1200" dirty="0">
                <a:latin typeface="Calibri"/>
                <a:cs typeface="Calibri"/>
              </a:rPr>
              <a:t>consacré</a:t>
            </a:r>
            <a:r>
              <a:rPr sz="1200" spc="28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exclusivement</a:t>
            </a:r>
            <a:r>
              <a:rPr sz="1200" spc="275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275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275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85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8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réalisation</a:t>
            </a:r>
            <a:r>
              <a:rPr sz="1200" spc="28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8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cet</a:t>
            </a:r>
            <a:r>
              <a:rPr sz="1200" spc="280" dirty="0">
                <a:latin typeface="Calibri"/>
                <a:cs typeface="Calibri"/>
              </a:rPr>
              <a:t>   </a:t>
            </a:r>
            <a:r>
              <a:rPr sz="1200" spc="-10" dirty="0">
                <a:latin typeface="Calibri"/>
                <a:cs typeface="Calibri"/>
              </a:rPr>
              <a:t>objectif.</a:t>
            </a:r>
            <a:endParaRPr sz="1200">
              <a:latin typeface="Calibri"/>
              <a:cs typeface="Calibri"/>
            </a:endParaRPr>
          </a:p>
          <a:p>
            <a:pPr marL="12700" marR="6350" algn="just">
              <a:lnSpc>
                <a:spcPct val="101699"/>
              </a:lnSpc>
              <a:spcBef>
                <a:spcPts val="1465"/>
              </a:spcBef>
            </a:pPr>
            <a:r>
              <a:rPr sz="1200" dirty="0">
                <a:latin typeface="Calibri"/>
                <a:cs typeface="Calibri"/>
              </a:rPr>
              <a:t>Lors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étude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approfondie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préliminaire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été </a:t>
            </a:r>
            <a:r>
              <a:rPr sz="1200" spc="-10" dirty="0">
                <a:latin typeface="Calibri"/>
                <a:cs typeface="Calibri"/>
              </a:rPr>
              <a:t>entamée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d’analyser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l’existant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déterminer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méthode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adéquate,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ensuite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étude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besoins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différentes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fonctionnalités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aux </a:t>
            </a:r>
            <a:r>
              <a:rPr sz="1200" dirty="0">
                <a:latin typeface="Calibri"/>
                <a:cs typeface="Calibri"/>
              </a:rPr>
              <a:t>destinataires</a:t>
            </a:r>
            <a:r>
              <a:rPr sz="1200" spc="40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lors</a:t>
            </a:r>
            <a:r>
              <a:rPr sz="1200" spc="395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405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l’utilisation</a:t>
            </a:r>
            <a:r>
              <a:rPr sz="1200" spc="40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40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système</a:t>
            </a:r>
            <a:r>
              <a:rPr sz="1200" spc="405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400" dirty="0">
                <a:latin typeface="Calibri"/>
                <a:cs typeface="Calibri"/>
              </a:rPr>
              <a:t>   </a:t>
            </a:r>
            <a:r>
              <a:rPr sz="1200" dirty="0">
                <a:latin typeface="Calibri"/>
                <a:cs typeface="Calibri"/>
              </a:rPr>
              <a:t>été</a:t>
            </a:r>
            <a:r>
              <a:rPr sz="1200" spc="400" dirty="0">
                <a:latin typeface="Calibri"/>
                <a:cs typeface="Calibri"/>
              </a:rPr>
              <a:t>   </a:t>
            </a:r>
            <a:r>
              <a:rPr sz="1200" spc="-10" dirty="0">
                <a:latin typeface="Calibri"/>
                <a:cs typeface="Calibri"/>
              </a:rPr>
              <a:t>entreprises.</a:t>
            </a:r>
            <a:endParaRPr sz="1200">
              <a:latin typeface="Calibri"/>
              <a:cs typeface="Calibri"/>
            </a:endParaRPr>
          </a:p>
          <a:p>
            <a:pPr marL="12700" marR="5715" algn="just">
              <a:lnSpc>
                <a:spcPct val="102099"/>
              </a:lnSpc>
              <a:spcBef>
                <a:spcPts val="1455"/>
              </a:spcBef>
              <a:tabLst>
                <a:tab pos="979169" algn="l"/>
                <a:tab pos="1495425" algn="l"/>
                <a:tab pos="2451735" algn="l"/>
                <a:tab pos="2994025" algn="l"/>
                <a:tab pos="3632200" algn="l"/>
                <a:tab pos="4238625" algn="l"/>
                <a:tab pos="5326380" algn="l"/>
              </a:tabLst>
            </a:pPr>
            <a:r>
              <a:rPr sz="1200" dirty="0">
                <a:latin typeface="Calibri"/>
                <a:cs typeface="Calibri"/>
              </a:rPr>
              <a:t>Toutes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démarches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conception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réalisation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fonctionnalités </a:t>
            </a:r>
            <a:r>
              <a:rPr sz="1200" dirty="0">
                <a:latin typeface="Calibri"/>
                <a:cs typeface="Calibri"/>
              </a:rPr>
              <a:t>nécessaires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été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suivies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moindres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détails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celles-ci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parfaitement intégrées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et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adaptées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au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0" dirty="0">
                <a:latin typeface="Calibri"/>
                <a:cs typeface="Calibri"/>
              </a:rPr>
              <a:t>sein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des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entreprises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visées.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1699"/>
              </a:lnSpc>
            </a:pPr>
            <a:r>
              <a:rPr sz="1200" dirty="0">
                <a:latin typeface="Calibri"/>
                <a:cs typeface="Calibri"/>
              </a:rPr>
              <a:t>Tout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avons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essayé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mettre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pratique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connaissances acquises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durant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cursus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universitaire,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réaliser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mieux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fin </a:t>
            </a:r>
            <a:r>
              <a:rPr sz="1200" dirty="0">
                <a:latin typeface="Calibri"/>
                <a:cs typeface="Calibri"/>
              </a:rPr>
              <a:t>d’études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d’atteindre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ainsi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objectif,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suivi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différentes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méthodes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enseignées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d’opter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pour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bien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déterminée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faciliter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l’organisation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du </a:t>
            </a:r>
            <a:r>
              <a:rPr sz="1200" spc="-10" dirty="0">
                <a:latin typeface="Calibri"/>
                <a:cs typeface="Calibri"/>
              </a:rPr>
              <a:t>travail.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  <a:spcBef>
                <a:spcPts val="1460"/>
              </a:spcBef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notre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vue,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travailler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ERP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plus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particulièrement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données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seulement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d’acquérir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nouvelles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nouvelles connaissances,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également d’approfondir celles </a:t>
            </a:r>
            <a:r>
              <a:rPr sz="1200" dirty="0">
                <a:latin typeface="Calibri"/>
                <a:cs typeface="Calibri"/>
              </a:rPr>
              <a:t>déjà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acquises,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ailleurs,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nous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aidé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projeter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préparer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monde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professionnel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donc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permettre </a:t>
            </a:r>
            <a:r>
              <a:rPr sz="1200" dirty="0">
                <a:latin typeface="Calibri"/>
                <a:cs typeface="Calibri"/>
              </a:rPr>
              <a:t>d’avoir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capacité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nécessaire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nous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éloigner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chemin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académique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afin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de </a:t>
            </a:r>
            <a:r>
              <a:rPr sz="1200" dirty="0">
                <a:latin typeface="Calibri"/>
                <a:cs typeface="Calibri"/>
              </a:rPr>
              <a:t>suivre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celui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travail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professionnel.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94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96669" y="877315"/>
            <a:ext cx="5306695" cy="6630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3337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38DD3"/>
                </a:solidFill>
                <a:latin typeface="Calibri"/>
                <a:cs typeface="Calibri"/>
              </a:rPr>
              <a:t>Bibliographie</a:t>
            </a:r>
            <a:r>
              <a:rPr sz="1800" b="1" spc="-25" dirty="0">
                <a:solidFill>
                  <a:srgbClr val="538DD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538DD3"/>
                </a:solidFill>
                <a:latin typeface="Calibri"/>
                <a:cs typeface="Calibri"/>
              </a:rPr>
              <a:t>et</a:t>
            </a:r>
            <a:r>
              <a:rPr sz="1800" b="1" spc="-25" dirty="0">
                <a:solidFill>
                  <a:srgbClr val="538DD3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538DD3"/>
                </a:solidFill>
                <a:latin typeface="Calibri"/>
                <a:cs typeface="Calibri"/>
              </a:rPr>
              <a:t>webographie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[1]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Oracle.com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[2]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Oracle.com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4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[3]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2"/>
              </a:rPr>
              <a:t>http://blog.abiscorp.com/what-is-an-erp-system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[4]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3"/>
              </a:rPr>
              <a:t>https://www.planettogether.com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45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[5]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4"/>
              </a:rPr>
              <a:t>https://www.divalto.com/definition-logiciel-</a:t>
            </a:r>
            <a:r>
              <a:rPr sz="1200" spc="-25" dirty="0">
                <a:latin typeface="Calibri"/>
                <a:cs typeface="Calibri"/>
                <a:hlinkClick r:id="rId4"/>
              </a:rPr>
              <a:t>erp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11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Calibri"/>
                <a:cs typeface="Calibri"/>
              </a:rPr>
              <a:t>[6]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5"/>
              </a:rPr>
              <a:t>https://www.supinfo.com/articles/single/4237-caracteristiques-</a:t>
            </a:r>
            <a:r>
              <a:rPr sz="1200" spc="-25" dirty="0">
                <a:latin typeface="Calibri"/>
                <a:cs typeface="Calibri"/>
                <a:hlinkClick r:id="rId5"/>
              </a:rPr>
              <a:t>erp</a:t>
            </a:r>
            <a:endParaRPr sz="1200">
              <a:latin typeface="Calibri"/>
              <a:cs typeface="Calibri"/>
            </a:endParaRPr>
          </a:p>
          <a:p>
            <a:pPr marL="241300" marR="196850" indent="-228600">
              <a:lnSpc>
                <a:spcPct val="151700"/>
              </a:lnSpc>
              <a:spcBef>
                <a:spcPts val="80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160" dirty="0">
                <a:latin typeface="Times New Roman"/>
                <a:cs typeface="Times New Roman"/>
              </a:rPr>
              <a:t>  </a:t>
            </a:r>
            <a:r>
              <a:rPr sz="1200" spc="-10" dirty="0">
                <a:latin typeface="Calibri"/>
                <a:cs typeface="Calibri"/>
              </a:rPr>
              <a:t>[7]</a:t>
            </a:r>
            <a:r>
              <a:rPr sz="1200" spc="-10" dirty="0">
                <a:latin typeface="Calibri"/>
                <a:cs typeface="Calibri"/>
                <a:hlinkClick r:id="rId6"/>
              </a:rPr>
              <a:t>https://www.selecthub.com/enterprise-resource-planning/erp-advantages-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6"/>
              </a:rPr>
              <a:t>and-disadvantages/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[8]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7"/>
              </a:rPr>
              <a:t>https://www.tophebergeur.com/hebergement/erp/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4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[9]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8"/>
              </a:rPr>
              <a:t>https://erp.ooreka.fr/comprendre/logiciel-</a:t>
            </a:r>
            <a:r>
              <a:rPr sz="1200" spc="-25" dirty="0">
                <a:latin typeface="Calibri"/>
                <a:cs typeface="Calibri"/>
                <a:hlinkClick r:id="rId8"/>
              </a:rPr>
              <a:t>erp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[10] </a:t>
            </a:r>
            <a:r>
              <a:rPr sz="1200" spc="-10" dirty="0">
                <a:latin typeface="Calibri"/>
                <a:cs typeface="Calibri"/>
                <a:hlinkClick r:id="rId9"/>
              </a:rPr>
              <a:t>https://www.akuiteo.com/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0"/>
              </a:rPr>
              <a:t>https://blog.topsolid.fr/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[11] </a:t>
            </a:r>
            <a:r>
              <a:rPr sz="1200" spc="-10" dirty="0">
                <a:latin typeface="Calibri"/>
                <a:cs typeface="Calibri"/>
                <a:hlinkClick r:id="rId9"/>
              </a:rPr>
              <a:t>https://www.akuiteo.com/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0"/>
              </a:rPr>
              <a:t>https://blog.topsolid.fr/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[12]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1"/>
              </a:rPr>
              <a:t>https://progicielerp.wordpress.com/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[13]</a:t>
            </a:r>
            <a:r>
              <a:rPr sz="1200" spc="-10" dirty="0">
                <a:latin typeface="Calibri"/>
                <a:cs typeface="Calibri"/>
                <a:hlinkClick r:id="rId12"/>
              </a:rPr>
              <a:t>https://erp.ooreka.fr/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[14]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3"/>
              </a:rPr>
              <a:t>https://www.chefdentreprise.com/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[15]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Dictionnaire</a:t>
            </a:r>
            <a:r>
              <a:rPr sz="1200" spc="-10" dirty="0">
                <a:latin typeface="Calibri"/>
                <a:cs typeface="Calibri"/>
              </a:rPr>
              <a:t> Larousse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4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[16]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4"/>
              </a:rPr>
              <a:t>https://www.ebrandigital.com/developpement-site-web-le-guide/</a:t>
            </a:r>
            <a:endParaRPr sz="1200">
              <a:latin typeface="Calibri"/>
              <a:cs typeface="Calibri"/>
            </a:endParaRPr>
          </a:p>
          <a:p>
            <a:pPr marL="241300" marR="5080" indent="-228600">
              <a:lnSpc>
                <a:spcPct val="151700"/>
              </a:lnSpc>
              <a:spcBef>
                <a:spcPts val="7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145" dirty="0">
                <a:latin typeface="Times New Roman"/>
                <a:cs typeface="Times New Roman"/>
              </a:rPr>
              <a:t>  </a:t>
            </a:r>
            <a:r>
              <a:rPr sz="1200" spc="-10" dirty="0">
                <a:latin typeface="Calibri"/>
                <a:cs typeface="Calibri"/>
              </a:rPr>
              <a:t>[17]</a:t>
            </a:r>
            <a:r>
              <a:rPr sz="1200" spc="-10" dirty="0">
                <a:latin typeface="Calibri"/>
                <a:cs typeface="Calibri"/>
                <a:hlinkClick r:id="rId15"/>
              </a:rPr>
              <a:t>https://www.lafabriquedunet.fr/conseils/conception-site-web/arborescence-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5"/>
              </a:rPr>
              <a:t>site-</a:t>
            </a:r>
            <a:r>
              <a:rPr sz="1200" spc="-20" dirty="0">
                <a:latin typeface="Calibri"/>
                <a:cs typeface="Calibri"/>
                <a:hlinkClick r:id="rId15"/>
              </a:rPr>
              <a:t>web/</a:t>
            </a:r>
            <a:endParaRPr sz="1200">
              <a:latin typeface="Calibri"/>
              <a:cs typeface="Calibri"/>
            </a:endParaRPr>
          </a:p>
          <a:p>
            <a:pPr marL="241300" marR="2207260" indent="-228600">
              <a:lnSpc>
                <a:spcPct val="151700"/>
              </a:lnSpc>
              <a:spcBef>
                <a:spcPts val="9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[18]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6"/>
              </a:rPr>
              <a:t>https://www.altova.com/fr/umodel/uml-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6"/>
              </a:rPr>
              <a:t>diagrams#interaction_overview_diagram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200" dirty="0">
                <a:latin typeface="Symbol"/>
                <a:cs typeface="Symbol"/>
              </a:rPr>
              <a:t></a:t>
            </a:r>
            <a:r>
              <a:rPr sz="1200" spc="3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[19]</a:t>
            </a:r>
            <a:r>
              <a:rPr sz="1200" spc="-10" dirty="0">
                <a:latin typeface="Calibri"/>
                <a:cs typeface="Calibri"/>
              </a:rPr>
              <a:t> techterms.com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96669" y="7586852"/>
            <a:ext cx="12636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0" dirty="0">
                <a:latin typeface="Symbol"/>
                <a:cs typeface="Symbol"/>
              </a:rPr>
              <a:t></a:t>
            </a:r>
            <a:endParaRPr sz="8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5269" y="7586853"/>
            <a:ext cx="17545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[20]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  <a:hlinkClick r:id="rId17"/>
              </a:rPr>
              <a:t>www.pure-illusion.com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6669" y="7880984"/>
            <a:ext cx="2267585" cy="1671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54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[21]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18"/>
              </a:rPr>
              <a:t>www.journaldunet.com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54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[22]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laravel.com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62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[23]</a:t>
            </a:r>
            <a:r>
              <a:rPr sz="1300" spc="28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18"/>
              </a:rPr>
              <a:t>www.journaldunet.com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54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[24]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18"/>
              </a:rPr>
              <a:t>www.journaldunet.com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657860" algn="l"/>
              </a:tabLst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70" baseline="2136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Calibri"/>
                <a:cs typeface="Calibri"/>
              </a:rPr>
              <a:t>[25]</a:t>
            </a:r>
            <a:r>
              <a:rPr sz="1300" dirty="0">
                <a:latin typeface="Calibri"/>
                <a:cs typeface="Calibri"/>
              </a:rPr>
              <a:t>	</a:t>
            </a:r>
            <a:r>
              <a:rPr sz="1300" spc="-10" dirty="0">
                <a:latin typeface="Calibri"/>
                <a:cs typeface="Calibri"/>
                <a:hlinkClick r:id="rId18"/>
              </a:rPr>
              <a:t>www.journaldunet.com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5" dirty="0"/>
              <a:t>95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96669" y="895603"/>
            <a:ext cx="5339715" cy="5361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70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[26]</a:t>
            </a:r>
            <a:r>
              <a:rPr sz="1300" spc="135" dirty="0">
                <a:latin typeface="Calibri"/>
                <a:cs typeface="Calibri"/>
              </a:rPr>
              <a:t>  </a:t>
            </a:r>
            <a:r>
              <a:rPr sz="1300" spc="-10" dirty="0">
                <a:latin typeface="Calibri"/>
                <a:cs typeface="Calibri"/>
                <a:hlinkClick r:id="rId2"/>
              </a:rPr>
              <a:t>www.journaldunet.com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54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[27]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php.com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70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[28]</a:t>
            </a:r>
            <a:r>
              <a:rPr sz="1300" spc="135" dirty="0">
                <a:latin typeface="Calibri"/>
                <a:cs typeface="Calibri"/>
              </a:rPr>
              <a:t>  </a:t>
            </a:r>
            <a:r>
              <a:rPr sz="1300" spc="-10" dirty="0">
                <a:latin typeface="Calibri"/>
                <a:cs typeface="Calibri"/>
                <a:hlinkClick r:id="rId2"/>
              </a:rPr>
              <a:t>www.journaldunet.com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54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[29]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waytolearnx.com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457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[30]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https://fr.slideshare.net/LiliaSfaxi/chp3-fonctionnement-de-</a:t>
            </a:r>
            <a:r>
              <a:rPr sz="1300" spc="-20" dirty="0">
                <a:latin typeface="Calibri"/>
                <a:cs typeface="Calibri"/>
              </a:rPr>
              <a:t>lerp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254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[31]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3"/>
              </a:rPr>
              <a:t>https://fablain.developpez.com/tutoriel/presenterp/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509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[32]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4"/>
              </a:rPr>
              <a:t>https://www.choisirmonerp.com/erp/criteres-de-selection-d-un-</a:t>
            </a:r>
            <a:r>
              <a:rPr sz="1300" spc="-25" dirty="0">
                <a:latin typeface="Calibri"/>
                <a:cs typeface="Calibri"/>
                <a:hlinkClick r:id="rId4"/>
              </a:rPr>
              <a:t>erp</a:t>
            </a:r>
            <a:endParaRPr sz="1300">
              <a:latin typeface="Calibri"/>
              <a:cs typeface="Calibri"/>
            </a:endParaRPr>
          </a:p>
          <a:p>
            <a:pPr marL="241300" marR="52069" indent="-228600">
              <a:lnSpc>
                <a:spcPct val="156300"/>
              </a:lnSpc>
              <a:spcBef>
                <a:spcPts val="10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487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[33]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5"/>
              </a:rPr>
              <a:t>https://www.softwaresuggest.com/blog/difference-between-sap-</a:t>
            </a:r>
            <a:r>
              <a:rPr sz="1300" spc="-20" dirty="0">
                <a:latin typeface="Calibri"/>
                <a:cs typeface="Calibri"/>
                <a:hlinkClick r:id="rId5"/>
              </a:rPr>
              <a:t>and-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5"/>
              </a:rPr>
              <a:t>oracle-</a:t>
            </a:r>
            <a:r>
              <a:rPr sz="1300" spc="-20" dirty="0">
                <a:latin typeface="Calibri"/>
                <a:cs typeface="Calibri"/>
                <a:hlinkClick r:id="rId5"/>
              </a:rPr>
              <a:t>erp/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345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[34]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6"/>
              </a:rPr>
              <a:t>https://disenowebakus.net/en/web-evolution</a:t>
            </a:r>
            <a:endParaRPr sz="1300">
              <a:latin typeface="Calibri"/>
              <a:cs typeface="Calibri"/>
            </a:endParaRPr>
          </a:p>
          <a:p>
            <a:pPr marL="241300" marR="5080" indent="-228600">
              <a:lnSpc>
                <a:spcPct val="156200"/>
              </a:lnSpc>
              <a:spcBef>
                <a:spcPts val="110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675" baseline="2136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Calibri"/>
                <a:cs typeface="Calibri"/>
              </a:rPr>
              <a:t>[35]</a:t>
            </a:r>
            <a:r>
              <a:rPr sz="1300" spc="-10" dirty="0">
                <a:latin typeface="Calibri"/>
                <a:cs typeface="Calibri"/>
                <a:hlinkClick r:id="rId7"/>
              </a:rPr>
              <a:t>https://www.pulsar-agency.com/creation-site-internet/pourquoi-creer-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7"/>
              </a:rPr>
              <a:t>un-site-internet/les-types-de-sites-</a:t>
            </a:r>
            <a:r>
              <a:rPr sz="1300" spc="-25" dirty="0">
                <a:latin typeface="Calibri"/>
                <a:cs typeface="Calibri"/>
                <a:hlinkClick r:id="rId7"/>
              </a:rPr>
              <a:t>web</a:t>
            </a:r>
            <a:endParaRPr sz="1300">
              <a:latin typeface="Calibri"/>
              <a:cs typeface="Calibri"/>
            </a:endParaRPr>
          </a:p>
          <a:p>
            <a:pPr marL="241300" marR="730250" indent="-228600">
              <a:lnSpc>
                <a:spcPct val="156200"/>
              </a:lnSpc>
              <a:spcBef>
                <a:spcPts val="120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427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[36]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8"/>
              </a:rPr>
              <a:t>https://reinvently.com/blog/fundamentals-</a:t>
            </a:r>
            <a:r>
              <a:rPr sz="1300" spc="-20" dirty="0">
                <a:latin typeface="Calibri"/>
                <a:cs typeface="Calibri"/>
                <a:hlinkClick r:id="rId8"/>
              </a:rPr>
              <a:t>web-</a:t>
            </a:r>
            <a:r>
              <a:rPr sz="1300" spc="-10" dirty="0">
                <a:latin typeface="Calibri"/>
                <a:cs typeface="Calibri"/>
                <a:hlinkClick r:id="rId8"/>
              </a:rPr>
              <a:t>application-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8"/>
              </a:rPr>
              <a:t>architecture/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427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[37]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9"/>
              </a:rPr>
              <a:t>https://lanars.com/blog/top-</a:t>
            </a:r>
            <a:r>
              <a:rPr sz="1300" spc="-20" dirty="0">
                <a:latin typeface="Calibri"/>
                <a:cs typeface="Calibri"/>
                <a:hlinkClick r:id="rId9"/>
              </a:rPr>
              <a:t>web-</a:t>
            </a:r>
            <a:r>
              <a:rPr sz="1300" spc="-10" dirty="0">
                <a:latin typeface="Calibri"/>
                <a:cs typeface="Calibri"/>
                <a:hlinkClick r:id="rId9"/>
              </a:rPr>
              <a:t>development-trends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375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[38]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  <a:hlinkClick r:id="rId10"/>
              </a:rPr>
              <a:t>http://projet.eu.org/pedago/sin/term/3-UML.pdf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950" baseline="2136" dirty="0">
                <a:latin typeface="Symbol"/>
                <a:cs typeface="Symbol"/>
              </a:rPr>
              <a:t></a:t>
            </a:r>
            <a:r>
              <a:rPr sz="1950" spc="390" baseline="2136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Calibri"/>
                <a:cs typeface="Calibri"/>
              </a:rPr>
              <a:t>[39]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https://</a:t>
            </a:r>
            <a:r>
              <a:rPr sz="1300" spc="-10" dirty="0">
                <a:latin typeface="Calibri"/>
                <a:cs typeface="Calibri"/>
                <a:hlinkClick r:id="rId11"/>
              </a:rPr>
              <a:t>www.odoo.com/fr_FR/page/about-</a:t>
            </a:r>
            <a:r>
              <a:rPr sz="1300" spc="-25" dirty="0">
                <a:latin typeface="Calibri"/>
                <a:cs typeface="Calibri"/>
                <a:hlinkClick r:id="rId11"/>
              </a:rPr>
              <a:t>us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18348</Words>
  <Application>Microsoft Office PowerPoint</Application>
  <PresentationFormat>Personnalisé</PresentationFormat>
  <Paragraphs>1842</Paragraphs>
  <Slides>96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96</vt:i4>
      </vt:variant>
    </vt:vector>
  </HeadingPairs>
  <TitlesOfParts>
    <vt:vector size="106" baseType="lpstr">
      <vt:lpstr>Arial</vt:lpstr>
      <vt:lpstr>Arial MT</vt:lpstr>
      <vt:lpstr>Calibri</vt:lpstr>
      <vt:lpstr>Courier New</vt:lpstr>
      <vt:lpstr>Segoe UI Emoji</vt:lpstr>
      <vt:lpstr>Segoe UI Symbol</vt:lpstr>
      <vt:lpstr>Symbol</vt:lpstr>
      <vt:lpstr>Times New Roman</vt:lpstr>
      <vt:lpstr>Verdana</vt:lpstr>
      <vt:lpstr>Office Theme</vt:lpstr>
      <vt:lpstr>Présentation PowerPoint</vt:lpstr>
      <vt:lpstr>Présentation PowerPoint</vt:lpstr>
      <vt:lpstr>Présentation PowerPoint</vt:lpstr>
      <vt:lpstr>Présentation PowerPoint</vt:lpstr>
      <vt:lpstr>Table des matières</vt:lpstr>
      <vt:lpstr>Présentation PowerPoint</vt:lpstr>
      <vt:lpstr>Présentation PowerPoint</vt:lpstr>
      <vt:lpstr>Présentation PowerPoint</vt:lpstr>
      <vt:lpstr>Liste des figures</vt:lpstr>
      <vt:lpstr>Liste des tableaux</vt:lpstr>
      <vt:lpstr>Présentation PowerPoint</vt:lpstr>
      <vt:lpstr>Présentation PowerPoint</vt:lpstr>
      <vt:lpstr>: Les ERP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: Le développement web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Utilisateur Windows</dc:creator>
  <cp:lastModifiedBy>Alhassane Dembélé</cp:lastModifiedBy>
  <cp:revision>2</cp:revision>
  <dcterms:created xsi:type="dcterms:W3CDTF">2026-04-24T18:18:25Z</dcterms:created>
  <dcterms:modified xsi:type="dcterms:W3CDTF">2026-04-25T10:04:15Z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2021-01-20T00:00:00Z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2026-04-24T00:00:00Z</vt:filetime>
  </property>
  <property fmtid="{D5CDD505-2E9C-101B-9397-08002B2CF9AE}" pid="5" name="Producer">
    <vt:lpwstr>Microsoft® Word 2016</vt:lpwstr>
  </property>
</Properties>
</file>